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4" r:id="rId10"/>
    <p:sldId id="262" r:id="rId11"/>
    <p:sldId id="263" r:id="rId12"/>
    <p:sldId id="266" r:id="rId13"/>
    <p:sldId id="265" r:id="rId14"/>
    <p:sldId id="288" r:id="rId15"/>
    <p:sldId id="290" r:id="rId16"/>
    <p:sldId id="289" r:id="rId17"/>
    <p:sldId id="295" r:id="rId18"/>
    <p:sldId id="293" r:id="rId19"/>
    <p:sldId id="291" r:id="rId20"/>
    <p:sldId id="294" r:id="rId21"/>
    <p:sldId id="270" r:id="rId22"/>
    <p:sldId id="283" r:id="rId23"/>
    <p:sldId id="285" r:id="rId24"/>
    <p:sldId id="287" r:id="rId25"/>
    <p:sldId id="286" r:id="rId26"/>
    <p:sldId id="281" r:id="rId27"/>
  </p:sldIdLst>
  <p:sldSz cx="18288000" cy="10287000"/>
  <p:notesSz cx="6858000" cy="9144000"/>
  <p:embeddedFontLst>
    <p:embeddedFont>
      <p:font typeface="Montserrat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91AF8D-B640-4D99-B6C4-ACD2B731A682}" v="166" dt="2026-09-28T15:35:05.496"/>
    <p1510:client id="{8C78074D-9B6B-4EEF-92F7-BB693B7AAF39}" v="11" dt="2026-09-29T13:40:19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10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Elias" userId="8f18181d-e0d2-4df5-aa7c-e897a9bba759" providerId="ADAL" clId="{4BC3C9AF-7674-4B1B-80E5-F0E4CFB13440}"/>
    <pc:docChg chg="undo redo custSel addSld delSld modSld sldOrd">
      <pc:chgData name="Fernando Elias" userId="8f18181d-e0d2-4df5-aa7c-e897a9bba759" providerId="ADAL" clId="{4BC3C9AF-7674-4B1B-80E5-F0E4CFB13440}" dt="2026-09-29T13:41:19.937" v="2993" actId="20577"/>
      <pc:docMkLst>
        <pc:docMk/>
      </pc:docMkLst>
      <pc:sldChg chg="modSp mod">
        <pc:chgData name="Fernando Elias" userId="8f18181d-e0d2-4df5-aa7c-e897a9bba759" providerId="ADAL" clId="{4BC3C9AF-7674-4B1B-80E5-F0E4CFB13440}" dt="2026-09-28T14:41:48.370" v="2438" actId="20577"/>
        <pc:sldMkLst>
          <pc:docMk/>
          <pc:sldMk cId="0" sldId="256"/>
        </pc:sldMkLst>
        <pc:spChg chg="mod">
          <ac:chgData name="Fernando Elias" userId="8f18181d-e0d2-4df5-aa7c-e897a9bba759" providerId="ADAL" clId="{4BC3C9AF-7674-4B1B-80E5-F0E4CFB13440}" dt="2026-09-28T14:41:48.370" v="2438" actId="20577"/>
          <ac:spMkLst>
            <pc:docMk/>
            <pc:sldMk cId="0" sldId="256"/>
            <ac:spMk id="2" creationId="{18D16B05-DA0C-6D1A-ADF9-75A83415C045}"/>
          </ac:spMkLst>
        </pc:spChg>
        <pc:spChg chg="mod">
          <ac:chgData name="Fernando Elias" userId="8f18181d-e0d2-4df5-aa7c-e897a9bba759" providerId="ADAL" clId="{4BC3C9AF-7674-4B1B-80E5-F0E4CFB13440}" dt="2026-09-26T23:25:55.149" v="328" actId="20577"/>
          <ac:spMkLst>
            <pc:docMk/>
            <pc:sldMk cId="0" sldId="256"/>
            <ac:spMk id="52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9T13:26:50.188" v="2950" actId="20577"/>
        <pc:sldMkLst>
          <pc:docMk/>
          <pc:sldMk cId="0" sldId="257"/>
        </pc:sldMkLst>
        <pc:spChg chg="mod">
          <ac:chgData name="Fernando Elias" userId="8f18181d-e0d2-4df5-aa7c-e897a9bba759" providerId="ADAL" clId="{4BC3C9AF-7674-4B1B-80E5-F0E4CFB13440}" dt="2026-09-29T13:26:50.188" v="2950" actId="20577"/>
          <ac:spMkLst>
            <pc:docMk/>
            <pc:sldMk cId="0" sldId="257"/>
            <ac:spMk id="62" creationId="{00000000-0000-0000-0000-000000000000}"/>
          </ac:spMkLst>
        </pc:spChg>
        <pc:picChg chg="mod">
          <ac:chgData name="Fernando Elias" userId="8f18181d-e0d2-4df5-aa7c-e897a9bba759" providerId="ADAL" clId="{4BC3C9AF-7674-4B1B-80E5-F0E4CFB13440}" dt="2026-09-28T00:37:46.924" v="1051" actId="1076"/>
          <ac:picMkLst>
            <pc:docMk/>
            <pc:sldMk cId="0" sldId="257"/>
            <ac:picMk id="63" creationId="{00000000-0000-0000-0000-000000000000}"/>
          </ac:picMkLst>
        </pc:picChg>
      </pc:sldChg>
      <pc:sldChg chg="modSp mod">
        <pc:chgData name="Fernando Elias" userId="8f18181d-e0d2-4df5-aa7c-e897a9bba759" providerId="ADAL" clId="{4BC3C9AF-7674-4B1B-80E5-F0E4CFB13440}" dt="2026-09-28T12:20:25.786" v="1424" actId="123"/>
        <pc:sldMkLst>
          <pc:docMk/>
          <pc:sldMk cId="0" sldId="259"/>
        </pc:sldMkLst>
        <pc:spChg chg="mod">
          <ac:chgData name="Fernando Elias" userId="8f18181d-e0d2-4df5-aa7c-e897a9bba759" providerId="ADAL" clId="{4BC3C9AF-7674-4B1B-80E5-F0E4CFB13440}" dt="2026-09-28T12:20:25.786" v="1424" actId="123"/>
          <ac:spMkLst>
            <pc:docMk/>
            <pc:sldMk cId="0" sldId="259"/>
            <ac:spMk id="81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8T01:59:54.310" v="1119" actId="123"/>
        <pc:sldMkLst>
          <pc:docMk/>
          <pc:sldMk cId="0" sldId="260"/>
        </pc:sldMkLst>
        <pc:spChg chg="mod">
          <ac:chgData name="Fernando Elias" userId="8f18181d-e0d2-4df5-aa7c-e897a9bba759" providerId="ADAL" clId="{4BC3C9AF-7674-4B1B-80E5-F0E4CFB13440}" dt="2026-09-28T01:59:54.310" v="1119" actId="123"/>
          <ac:spMkLst>
            <pc:docMk/>
            <pc:sldMk cId="0" sldId="260"/>
            <ac:spMk id="90" creationId="{00000000-0000-0000-0000-000000000000}"/>
          </ac:spMkLst>
        </pc:spChg>
      </pc:sldChg>
      <pc:sldChg chg="del">
        <pc:chgData name="Fernando Elias" userId="8f18181d-e0d2-4df5-aa7c-e897a9bba759" providerId="ADAL" clId="{4BC3C9AF-7674-4B1B-80E5-F0E4CFB13440}" dt="2026-09-28T02:10:06.005" v="1259" actId="47"/>
        <pc:sldMkLst>
          <pc:docMk/>
          <pc:sldMk cId="0" sldId="261"/>
        </pc:sldMkLst>
      </pc:sldChg>
      <pc:sldChg chg="modSp mod">
        <pc:chgData name="Fernando Elias" userId="8f18181d-e0d2-4df5-aa7c-e897a9bba759" providerId="ADAL" clId="{4BC3C9AF-7674-4B1B-80E5-F0E4CFB13440}" dt="2026-09-28T12:27:45.389" v="1469" actId="15"/>
        <pc:sldMkLst>
          <pc:docMk/>
          <pc:sldMk cId="0" sldId="262"/>
        </pc:sldMkLst>
        <pc:spChg chg="mod">
          <ac:chgData name="Fernando Elias" userId="8f18181d-e0d2-4df5-aa7c-e897a9bba759" providerId="ADAL" clId="{4BC3C9AF-7674-4B1B-80E5-F0E4CFB13440}" dt="2026-09-28T12:27:45.389" v="1469" actId="15"/>
          <ac:spMkLst>
            <pc:docMk/>
            <pc:sldMk cId="0" sldId="262"/>
            <ac:spMk id="116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02:10:38.404" v="1278" actId="20577"/>
          <ac:spMkLst>
            <pc:docMk/>
            <pc:sldMk cId="0" sldId="262"/>
            <ac:spMk id="117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8T13:51:11.181" v="2046" actId="20577"/>
        <pc:sldMkLst>
          <pc:docMk/>
          <pc:sldMk cId="0" sldId="263"/>
        </pc:sldMkLst>
        <pc:spChg chg="mod">
          <ac:chgData name="Fernando Elias" userId="8f18181d-e0d2-4df5-aa7c-e897a9bba759" providerId="ADAL" clId="{4BC3C9AF-7674-4B1B-80E5-F0E4CFB13440}" dt="2026-09-28T12:28:52.587" v="1473" actId="1076"/>
          <ac:spMkLst>
            <pc:docMk/>
            <pc:sldMk cId="0" sldId="263"/>
            <ac:spMk id="126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13:51:11.181" v="2046" actId="20577"/>
          <ac:spMkLst>
            <pc:docMk/>
            <pc:sldMk cId="0" sldId="263"/>
            <ac:spMk id="127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02:18:35.925" v="1392" actId="1076"/>
          <ac:spMkLst>
            <pc:docMk/>
            <pc:sldMk cId="0" sldId="263"/>
            <ac:spMk id="128" creationId="{00000000-0000-0000-0000-000000000000}"/>
          </ac:spMkLst>
        </pc:spChg>
      </pc:sldChg>
      <pc:sldChg chg="modSp mod ord">
        <pc:chgData name="Fernando Elias" userId="8f18181d-e0d2-4df5-aa7c-e897a9bba759" providerId="ADAL" clId="{4BC3C9AF-7674-4B1B-80E5-F0E4CFB13440}" dt="2026-09-29T13:41:19.937" v="2993" actId="20577"/>
        <pc:sldMkLst>
          <pc:docMk/>
          <pc:sldMk cId="0" sldId="264"/>
        </pc:sldMkLst>
        <pc:spChg chg="mod">
          <ac:chgData name="Fernando Elias" userId="8f18181d-e0d2-4df5-aa7c-e897a9bba759" providerId="ADAL" clId="{4BC3C9AF-7674-4B1B-80E5-F0E4CFB13440}" dt="2026-09-27T14:58:44.541" v="732" actId="20578"/>
          <ac:spMkLst>
            <pc:docMk/>
            <pc:sldMk cId="0" sldId="264"/>
            <ac:spMk id="136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9T13:41:19.937" v="2993" actId="20577"/>
          <ac:spMkLst>
            <pc:docMk/>
            <pc:sldMk cId="0" sldId="264"/>
            <ac:spMk id="138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02:10:11.046" v="1260" actId="20577"/>
          <ac:spMkLst>
            <pc:docMk/>
            <pc:sldMk cId="0" sldId="264"/>
            <ac:spMk id="139" creationId="{00000000-0000-0000-0000-000000000000}"/>
          </ac:spMkLst>
        </pc:spChg>
      </pc:sldChg>
      <pc:sldChg chg="modSp mod ord">
        <pc:chgData name="Fernando Elias" userId="8f18181d-e0d2-4df5-aa7c-e897a9bba759" providerId="ADAL" clId="{4BC3C9AF-7674-4B1B-80E5-F0E4CFB13440}" dt="2026-09-29T13:32:40.044" v="2967" actId="113"/>
        <pc:sldMkLst>
          <pc:docMk/>
          <pc:sldMk cId="0" sldId="265"/>
        </pc:sldMkLst>
        <pc:spChg chg="mod">
          <ac:chgData name="Fernando Elias" userId="8f18181d-e0d2-4df5-aa7c-e897a9bba759" providerId="ADAL" clId="{4BC3C9AF-7674-4B1B-80E5-F0E4CFB13440}" dt="2026-09-29T13:27:35.161" v="2962" actId="20577"/>
          <ac:spMkLst>
            <pc:docMk/>
            <pc:sldMk cId="0" sldId="265"/>
            <ac:spMk id="145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9T13:32:40.044" v="2967" actId="113"/>
          <ac:spMkLst>
            <pc:docMk/>
            <pc:sldMk cId="0" sldId="265"/>
            <ac:spMk id="146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8T12:37:22.233" v="1588" actId="20577"/>
        <pc:sldMkLst>
          <pc:docMk/>
          <pc:sldMk cId="0" sldId="266"/>
        </pc:sldMkLst>
        <pc:spChg chg="mod">
          <ac:chgData name="Fernando Elias" userId="8f18181d-e0d2-4df5-aa7c-e897a9bba759" providerId="ADAL" clId="{4BC3C9AF-7674-4B1B-80E5-F0E4CFB13440}" dt="2026-09-28T02:11:43.704" v="1286" actId="20577"/>
          <ac:spMkLst>
            <pc:docMk/>
            <pc:sldMk cId="0" sldId="266"/>
            <ac:spMk id="155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12:37:22.233" v="1588" actId="20577"/>
          <ac:spMkLst>
            <pc:docMk/>
            <pc:sldMk cId="0" sldId="266"/>
            <ac:spMk id="156" creationId="{00000000-0000-0000-0000-000000000000}"/>
          </ac:spMkLst>
        </pc:spChg>
      </pc:sldChg>
      <pc:sldChg chg="modSp del mod">
        <pc:chgData name="Fernando Elias" userId="8f18181d-e0d2-4df5-aa7c-e897a9bba759" providerId="ADAL" clId="{4BC3C9AF-7674-4B1B-80E5-F0E4CFB13440}" dt="2026-09-29T13:27:43.596" v="2963" actId="47"/>
        <pc:sldMkLst>
          <pc:docMk/>
          <pc:sldMk cId="0" sldId="267"/>
        </pc:sldMkLst>
        <pc:spChg chg="mod">
          <ac:chgData name="Fernando Elias" userId="8f18181d-e0d2-4df5-aa7c-e897a9bba759" providerId="ADAL" clId="{4BC3C9AF-7674-4B1B-80E5-F0E4CFB13440}" dt="2026-09-28T02:25:29.874" v="1419" actId="113"/>
          <ac:spMkLst>
            <pc:docMk/>
            <pc:sldMk cId="0" sldId="267"/>
            <ac:spMk id="165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8T13:29:08.460" v="1835" actId="20577"/>
        <pc:sldMkLst>
          <pc:docMk/>
          <pc:sldMk cId="0" sldId="270"/>
        </pc:sldMkLst>
        <pc:spChg chg="mod">
          <ac:chgData name="Fernando Elias" userId="8f18181d-e0d2-4df5-aa7c-e897a9bba759" providerId="ADAL" clId="{4BC3C9AF-7674-4B1B-80E5-F0E4CFB13440}" dt="2026-09-28T13:29:08.460" v="1835" actId="20577"/>
          <ac:spMkLst>
            <pc:docMk/>
            <pc:sldMk cId="0" sldId="270"/>
            <ac:spMk id="198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02:13:50.792" v="1306" actId="20577"/>
          <ac:spMkLst>
            <pc:docMk/>
            <pc:sldMk cId="0" sldId="270"/>
            <ac:spMk id="199" creationId="{00000000-0000-0000-0000-000000000000}"/>
          </ac:spMkLst>
        </pc:spChg>
      </pc:sldChg>
      <pc:sldChg chg="modSp mod">
        <pc:chgData name="Fernando Elias" userId="8f18181d-e0d2-4df5-aa7c-e897a9bba759" providerId="ADAL" clId="{4BC3C9AF-7674-4B1B-80E5-F0E4CFB13440}" dt="2026-09-28T15:41:12.491" v="2924" actId="20577"/>
        <pc:sldMkLst>
          <pc:docMk/>
          <pc:sldMk cId="3778380694" sldId="283"/>
        </pc:sldMkLst>
        <pc:spChg chg="mod">
          <ac:chgData name="Fernando Elias" userId="8f18181d-e0d2-4df5-aa7c-e897a9bba759" providerId="ADAL" clId="{4BC3C9AF-7674-4B1B-80E5-F0E4CFB13440}" dt="2026-09-28T15:40:45.492" v="2923" actId="20577"/>
          <ac:spMkLst>
            <pc:docMk/>
            <pc:sldMk cId="3778380694" sldId="283"/>
            <ac:spMk id="185" creationId="{6DB5C580-AD43-C560-DE36-E37CA488489D}"/>
          </ac:spMkLst>
        </pc:spChg>
        <pc:spChg chg="mod">
          <ac:chgData name="Fernando Elias" userId="8f18181d-e0d2-4df5-aa7c-e897a9bba759" providerId="ADAL" clId="{4BC3C9AF-7674-4B1B-80E5-F0E4CFB13440}" dt="2026-09-28T15:41:12.491" v="2924" actId="20577"/>
          <ac:spMkLst>
            <pc:docMk/>
            <pc:sldMk cId="3778380694" sldId="283"/>
            <ac:spMk id="186" creationId="{1E18C334-568C-2407-FCB1-5E925AF3562E}"/>
          </ac:spMkLst>
        </pc:spChg>
      </pc:sldChg>
      <pc:sldChg chg="addSp delSp modSp del mod">
        <pc:chgData name="Fernando Elias" userId="8f18181d-e0d2-4df5-aa7c-e897a9bba759" providerId="ADAL" clId="{4BC3C9AF-7674-4B1B-80E5-F0E4CFB13440}" dt="2026-09-28T14:10:18.197" v="2132" actId="47"/>
        <pc:sldMkLst>
          <pc:docMk/>
          <pc:sldMk cId="2375117961" sldId="284"/>
        </pc:sldMkLst>
        <pc:spChg chg="add del mod">
          <ac:chgData name="Fernando Elias" userId="8f18181d-e0d2-4df5-aa7c-e897a9bba759" providerId="ADAL" clId="{4BC3C9AF-7674-4B1B-80E5-F0E4CFB13440}" dt="2026-09-28T13:44:28.476" v="2030" actId="478"/>
          <ac:spMkLst>
            <pc:docMk/>
            <pc:sldMk cId="2375117961" sldId="284"/>
            <ac:spMk id="185" creationId="{5FF149E3-9076-2122-4EE0-1B99E9FCE6A0}"/>
          </ac:spMkLst>
        </pc:spChg>
        <pc:spChg chg="mod">
          <ac:chgData name="Fernando Elias" userId="8f18181d-e0d2-4df5-aa7c-e897a9bba759" providerId="ADAL" clId="{4BC3C9AF-7674-4B1B-80E5-F0E4CFB13440}" dt="2026-09-28T13:44:28.070" v="2028" actId="20577"/>
          <ac:spMkLst>
            <pc:docMk/>
            <pc:sldMk cId="2375117961" sldId="284"/>
            <ac:spMk id="186" creationId="{7C549719-EA37-7FA8-A325-C752B032C63B}"/>
          </ac:spMkLst>
        </pc:spChg>
        <pc:graphicFrameChg chg="add del mod modGraphic">
          <ac:chgData name="Fernando Elias" userId="8f18181d-e0d2-4df5-aa7c-e897a9bba759" providerId="ADAL" clId="{4BC3C9AF-7674-4B1B-80E5-F0E4CFB13440}" dt="2026-09-28T13:44:28.674" v="2031" actId="21"/>
          <ac:graphicFrameMkLst>
            <pc:docMk/>
            <pc:sldMk cId="2375117961" sldId="284"/>
            <ac:graphicFrameMk id="3" creationId="{C36B034A-12C1-56C5-0A2E-E8FE73E96EE2}"/>
          </ac:graphicFrameMkLst>
        </pc:graphicFrameChg>
      </pc:sldChg>
      <pc:sldChg chg="addSp delSp modSp mod">
        <pc:chgData name="Fernando Elias" userId="8f18181d-e0d2-4df5-aa7c-e897a9bba759" providerId="ADAL" clId="{4BC3C9AF-7674-4B1B-80E5-F0E4CFB13440}" dt="2026-09-28T15:42:10.694" v="2930" actId="20577"/>
        <pc:sldMkLst>
          <pc:docMk/>
          <pc:sldMk cId="3148678373" sldId="285"/>
        </pc:sldMkLst>
        <pc:spChg chg="mod">
          <ac:chgData name="Fernando Elias" userId="8f18181d-e0d2-4df5-aa7c-e897a9bba759" providerId="ADAL" clId="{4BC3C9AF-7674-4B1B-80E5-F0E4CFB13440}" dt="2026-09-28T13:38:28.765" v="1914" actId="20577"/>
          <ac:spMkLst>
            <pc:docMk/>
            <pc:sldMk cId="3148678373" sldId="285"/>
            <ac:spMk id="185" creationId="{28F6C361-5F29-7585-7427-2CC0D3695559}"/>
          </ac:spMkLst>
        </pc:spChg>
        <pc:spChg chg="mod">
          <ac:chgData name="Fernando Elias" userId="8f18181d-e0d2-4df5-aa7c-e897a9bba759" providerId="ADAL" clId="{4BC3C9AF-7674-4B1B-80E5-F0E4CFB13440}" dt="2026-09-28T15:42:10.694" v="2930" actId="20577"/>
          <ac:spMkLst>
            <pc:docMk/>
            <pc:sldMk cId="3148678373" sldId="285"/>
            <ac:spMk id="186" creationId="{F50E0FFB-602B-CE89-72C4-FAFA9BF3F464}"/>
          </ac:spMkLst>
        </pc:spChg>
        <pc:graphicFrameChg chg="add del mod modGraphic">
          <ac:chgData name="Fernando Elias" userId="8f18181d-e0d2-4df5-aa7c-e897a9bba759" providerId="ADAL" clId="{4BC3C9AF-7674-4B1B-80E5-F0E4CFB13440}" dt="2026-09-28T15:41:54.361" v="2926" actId="1076"/>
          <ac:graphicFrameMkLst>
            <pc:docMk/>
            <pc:sldMk cId="3148678373" sldId="285"/>
            <ac:graphicFrameMk id="4" creationId="{7F634434-729B-621C-114A-F554078D82E6}"/>
          </ac:graphicFrameMkLst>
        </pc:graphicFrameChg>
      </pc:sldChg>
      <pc:sldChg chg="modSp mod">
        <pc:chgData name="Fernando Elias" userId="8f18181d-e0d2-4df5-aa7c-e897a9bba759" providerId="ADAL" clId="{4BC3C9AF-7674-4B1B-80E5-F0E4CFB13440}" dt="2026-09-28T14:23:48.289" v="2371" actId="20577"/>
        <pc:sldMkLst>
          <pc:docMk/>
          <pc:sldMk cId="4265721129" sldId="286"/>
        </pc:sldMkLst>
        <pc:spChg chg="mod">
          <ac:chgData name="Fernando Elias" userId="8f18181d-e0d2-4df5-aa7c-e897a9bba759" providerId="ADAL" clId="{4BC3C9AF-7674-4B1B-80E5-F0E4CFB13440}" dt="2026-09-28T14:23:48.289" v="2371" actId="20577"/>
          <ac:spMkLst>
            <pc:docMk/>
            <pc:sldMk cId="4265721129" sldId="286"/>
            <ac:spMk id="295" creationId="{705F2472-3E95-DD71-4A2E-27361CBF3272}"/>
          </ac:spMkLst>
        </pc:spChg>
        <pc:spChg chg="mod">
          <ac:chgData name="Fernando Elias" userId="8f18181d-e0d2-4df5-aa7c-e897a9bba759" providerId="ADAL" clId="{4BC3C9AF-7674-4B1B-80E5-F0E4CFB13440}" dt="2026-09-28T02:14:22.239" v="1313" actId="20577"/>
          <ac:spMkLst>
            <pc:docMk/>
            <pc:sldMk cId="4265721129" sldId="286"/>
            <ac:spMk id="297" creationId="{AB19CBCD-9322-8A3E-8C8B-0E6EF7AEE357}"/>
          </ac:spMkLst>
        </pc:spChg>
      </pc:sldChg>
      <pc:sldChg chg="addSp delSp modSp mod">
        <pc:chgData name="Fernando Elias" userId="8f18181d-e0d2-4df5-aa7c-e897a9bba759" providerId="ADAL" clId="{4BC3C9AF-7674-4B1B-80E5-F0E4CFB13440}" dt="2026-09-28T15:08:08.380" v="2829" actId="113"/>
        <pc:sldMkLst>
          <pc:docMk/>
          <pc:sldMk cId="918438814" sldId="287"/>
        </pc:sldMkLst>
        <pc:spChg chg="mod">
          <ac:chgData name="Fernando Elias" userId="8f18181d-e0d2-4df5-aa7c-e897a9bba759" providerId="ADAL" clId="{4BC3C9AF-7674-4B1B-80E5-F0E4CFB13440}" dt="2026-09-28T15:03:48.652" v="2795" actId="1076"/>
          <ac:spMkLst>
            <pc:docMk/>
            <pc:sldMk cId="918438814" sldId="287"/>
            <ac:spMk id="185" creationId="{80749B03-2757-ED1D-58D9-AC9620EE1325}"/>
          </ac:spMkLst>
        </pc:spChg>
        <pc:spChg chg="mod">
          <ac:chgData name="Fernando Elias" userId="8f18181d-e0d2-4df5-aa7c-e897a9bba759" providerId="ADAL" clId="{4BC3C9AF-7674-4B1B-80E5-F0E4CFB13440}" dt="2026-09-28T15:08:08.380" v="2829" actId="113"/>
          <ac:spMkLst>
            <pc:docMk/>
            <pc:sldMk cId="918438814" sldId="287"/>
            <ac:spMk id="186" creationId="{94019B1B-0AED-618D-75DC-D47B429411F3}"/>
          </ac:spMkLst>
        </pc:spChg>
        <pc:picChg chg="add del">
          <ac:chgData name="Fernando Elias" userId="8f18181d-e0d2-4df5-aa7c-e897a9bba759" providerId="ADAL" clId="{4BC3C9AF-7674-4B1B-80E5-F0E4CFB13440}" dt="2026-09-28T14:35:58.629" v="2400" actId="22"/>
          <ac:picMkLst>
            <pc:docMk/>
            <pc:sldMk cId="918438814" sldId="287"/>
            <ac:picMk id="4" creationId="{53AD1397-7772-60A8-B125-5487CAA74625}"/>
          </ac:picMkLst>
        </pc:picChg>
      </pc:sldChg>
      <pc:sldChg chg="modSp mod">
        <pc:chgData name="Fernando Elias" userId="8f18181d-e0d2-4df5-aa7c-e897a9bba759" providerId="ADAL" clId="{4BC3C9AF-7674-4B1B-80E5-F0E4CFB13440}" dt="2026-09-28T14:57:46.243" v="2755" actId="20577"/>
        <pc:sldMkLst>
          <pc:docMk/>
          <pc:sldMk cId="834289876" sldId="288"/>
        </pc:sldMkLst>
        <pc:spChg chg="mod">
          <ac:chgData name="Fernando Elias" userId="8f18181d-e0d2-4df5-aa7c-e897a9bba759" providerId="ADAL" clId="{4BC3C9AF-7674-4B1B-80E5-F0E4CFB13440}" dt="2026-09-28T14:54:59.326" v="2702" actId="20577"/>
          <ac:spMkLst>
            <pc:docMk/>
            <pc:sldMk cId="834289876" sldId="288"/>
            <ac:spMk id="2" creationId="{00000000-0000-0000-0000-000000000000}"/>
          </ac:spMkLst>
        </pc:spChg>
        <pc:spChg chg="mod">
          <ac:chgData name="Fernando Elias" userId="8f18181d-e0d2-4df5-aa7c-e897a9bba759" providerId="ADAL" clId="{4BC3C9AF-7674-4B1B-80E5-F0E4CFB13440}" dt="2026-09-28T02:25:35.997" v="1420" actId="113"/>
          <ac:spMkLst>
            <pc:docMk/>
            <pc:sldMk cId="834289876" sldId="288"/>
            <ac:spMk id="165" creationId="{84E69DEF-0578-5DFA-CBF6-CA8072CEEDD4}"/>
          </ac:spMkLst>
        </pc:spChg>
        <pc:spChg chg="mod">
          <ac:chgData name="Fernando Elias" userId="8f18181d-e0d2-4df5-aa7c-e897a9bba759" providerId="ADAL" clId="{4BC3C9AF-7674-4B1B-80E5-F0E4CFB13440}" dt="2026-09-28T12:56:56.112" v="1738" actId="2711"/>
          <ac:spMkLst>
            <pc:docMk/>
            <pc:sldMk cId="834289876" sldId="288"/>
            <ac:spMk id="166" creationId="{77252932-8A2E-28BF-C0F6-2DECFE381676}"/>
          </ac:spMkLst>
        </pc:spChg>
        <pc:graphicFrameChg chg="modGraphic">
          <ac:chgData name="Fernando Elias" userId="8f18181d-e0d2-4df5-aa7c-e897a9bba759" providerId="ADAL" clId="{4BC3C9AF-7674-4B1B-80E5-F0E4CFB13440}" dt="2026-09-28T14:57:46.243" v="2755" actId="20577"/>
          <ac:graphicFrameMkLst>
            <pc:docMk/>
            <pc:sldMk cId="834289876" sldId="288"/>
            <ac:graphicFrameMk id="15" creationId="{00000000-0000-0000-0000-000000000000}"/>
          </ac:graphicFrameMkLst>
        </pc:graphicFrameChg>
      </pc:sldChg>
      <pc:sldChg chg="addSp delSp modSp mod">
        <pc:chgData name="Fernando Elias" userId="8f18181d-e0d2-4df5-aa7c-e897a9bba759" providerId="ADAL" clId="{4BC3C9AF-7674-4B1B-80E5-F0E4CFB13440}" dt="2026-09-29T13:40:29.387" v="2992" actId="1076"/>
        <pc:sldMkLst>
          <pc:docMk/>
          <pc:sldMk cId="3159971653" sldId="289"/>
        </pc:sldMkLst>
        <pc:spChg chg="add del mod">
          <ac:chgData name="Fernando Elias" userId="8f18181d-e0d2-4df5-aa7c-e897a9bba759" providerId="ADAL" clId="{4BC3C9AF-7674-4B1B-80E5-F0E4CFB13440}" dt="2026-09-28T15:35:04.109" v="2914"/>
          <ac:spMkLst>
            <pc:docMk/>
            <pc:sldMk cId="3159971653" sldId="289"/>
            <ac:spMk id="2" creationId="{7CAEED98-E38B-58C8-E1F8-7C137B88B788}"/>
          </ac:spMkLst>
        </pc:spChg>
        <pc:spChg chg="add del mod">
          <ac:chgData name="Fernando Elias" userId="8f18181d-e0d2-4df5-aa7c-e897a9bba759" providerId="ADAL" clId="{4BC3C9AF-7674-4B1B-80E5-F0E4CFB13440}" dt="2026-09-28T02:12:58.419" v="1295" actId="20577"/>
          <ac:spMkLst>
            <pc:docMk/>
            <pc:sldMk cId="3159971653" sldId="289"/>
            <ac:spMk id="4" creationId="{9ED5BCA8-D8D0-CCCA-3F2B-F1FA4D222E2A}"/>
          </ac:spMkLst>
        </pc:spChg>
        <pc:spChg chg="add del mod">
          <ac:chgData name="Fernando Elias" userId="8f18181d-e0d2-4df5-aa7c-e897a9bba759" providerId="ADAL" clId="{4BC3C9AF-7674-4B1B-80E5-F0E4CFB13440}" dt="2026-09-27T15:06:00.717" v="850" actId="1076"/>
          <ac:spMkLst>
            <pc:docMk/>
            <pc:sldMk cId="3159971653" sldId="289"/>
            <ac:spMk id="7" creationId="{8C256585-A714-391E-7093-88C76395EA6E}"/>
          </ac:spMkLst>
        </pc:spChg>
        <pc:spChg chg="add mod">
          <ac:chgData name="Fernando Elias" userId="8f18181d-e0d2-4df5-aa7c-e897a9bba759" providerId="ADAL" clId="{4BC3C9AF-7674-4B1B-80E5-F0E4CFB13440}" dt="2026-09-28T02:14:53.404" v="1315" actId="20577"/>
          <ac:spMkLst>
            <pc:docMk/>
            <pc:sldMk cId="3159971653" sldId="289"/>
            <ac:spMk id="9" creationId="{E2FDF70F-F292-F57C-4C54-5D5564ACE0AA}"/>
          </ac:spMkLst>
        </pc:spChg>
        <pc:spChg chg="mod">
          <ac:chgData name="Fernando Elias" userId="8f18181d-e0d2-4df5-aa7c-e897a9bba759" providerId="ADAL" clId="{4BC3C9AF-7674-4B1B-80E5-F0E4CFB13440}" dt="2026-09-28T14:58:44.272" v="2759" actId="20577"/>
          <ac:spMkLst>
            <pc:docMk/>
            <pc:sldMk cId="3159971653" sldId="289"/>
            <ac:spMk id="176" creationId="{827F7E18-F063-4392-34A7-81205DBAD8E5}"/>
          </ac:spMkLst>
        </pc:spChg>
        <pc:graphicFrameChg chg="mod">
          <ac:chgData name="Fernando Elias" userId="8f18181d-e0d2-4df5-aa7c-e897a9bba759" providerId="ADAL" clId="{4BC3C9AF-7674-4B1B-80E5-F0E4CFB13440}" dt="2026-09-29T13:40:29.387" v="2992" actId="1076"/>
          <ac:graphicFrameMkLst>
            <pc:docMk/>
            <pc:sldMk cId="3159971653" sldId="289"/>
            <ac:graphicFrameMk id="5" creationId="{A6E01C23-CAD7-BE22-2F26-318782BC6178}"/>
          </ac:graphicFrameMkLst>
        </pc:graphicFrameChg>
      </pc:sldChg>
      <pc:sldChg chg="addSp modSp mod">
        <pc:chgData name="Fernando Elias" userId="8f18181d-e0d2-4df5-aa7c-e897a9bba759" providerId="ADAL" clId="{4BC3C9AF-7674-4B1B-80E5-F0E4CFB13440}" dt="2026-09-28T12:54:26.120" v="1708" actId="20577"/>
        <pc:sldMkLst>
          <pc:docMk/>
          <pc:sldMk cId="901904743" sldId="290"/>
        </pc:sldMkLst>
        <pc:spChg chg="mod">
          <ac:chgData name="Fernando Elias" userId="8f18181d-e0d2-4df5-aa7c-e897a9bba759" providerId="ADAL" clId="{4BC3C9AF-7674-4B1B-80E5-F0E4CFB13440}" dt="2026-09-27T14:23:29.911" v="567" actId="14100"/>
          <ac:spMkLst>
            <pc:docMk/>
            <pc:sldMk cId="901904743" sldId="290"/>
            <ac:spMk id="3" creationId="{203F4085-567A-A55F-9A77-4ABBBE76F188}"/>
          </ac:spMkLst>
        </pc:spChg>
        <pc:spChg chg="mod">
          <ac:chgData name="Fernando Elias" userId="8f18181d-e0d2-4df5-aa7c-e897a9bba759" providerId="ADAL" clId="{4BC3C9AF-7674-4B1B-80E5-F0E4CFB13440}" dt="2026-09-28T02:12:51.323" v="1293" actId="20577"/>
          <ac:spMkLst>
            <pc:docMk/>
            <pc:sldMk cId="901904743" sldId="290"/>
            <ac:spMk id="4" creationId="{7BAD67C0-B317-2106-FBC1-BC02C6F856D5}"/>
          </ac:spMkLst>
        </pc:spChg>
        <pc:spChg chg="add mod">
          <ac:chgData name="Fernando Elias" userId="8f18181d-e0d2-4df5-aa7c-e897a9bba759" providerId="ADAL" clId="{4BC3C9AF-7674-4B1B-80E5-F0E4CFB13440}" dt="2026-09-28T02:12:40.716" v="1288" actId="20577"/>
          <ac:spMkLst>
            <pc:docMk/>
            <pc:sldMk cId="901904743" sldId="290"/>
            <ac:spMk id="5" creationId="{6567C2B4-7A1D-4AA7-BBD6-A399F783C37C}"/>
          </ac:spMkLst>
        </pc:spChg>
        <pc:spChg chg="mod">
          <ac:chgData name="Fernando Elias" userId="8f18181d-e0d2-4df5-aa7c-e897a9bba759" providerId="ADAL" clId="{4BC3C9AF-7674-4B1B-80E5-F0E4CFB13440}" dt="2026-09-27T14:23:35.308" v="568" actId="1076"/>
          <ac:spMkLst>
            <pc:docMk/>
            <pc:sldMk cId="901904743" sldId="290"/>
            <ac:spMk id="6" creationId="{60CECE6F-2EB4-E497-4B3D-C601D5DD02E1}"/>
          </ac:spMkLst>
        </pc:spChg>
        <pc:spChg chg="mod">
          <ac:chgData name="Fernando Elias" userId="8f18181d-e0d2-4df5-aa7c-e897a9bba759" providerId="ADAL" clId="{4BC3C9AF-7674-4B1B-80E5-F0E4CFB13440}" dt="2026-09-27T15:06:09.576" v="851" actId="1076"/>
          <ac:spMkLst>
            <pc:docMk/>
            <pc:sldMk cId="901904743" sldId="290"/>
            <ac:spMk id="175" creationId="{68EF82B6-259D-EE40-6AA9-44519AEA7E92}"/>
          </ac:spMkLst>
        </pc:spChg>
        <pc:spChg chg="mod">
          <ac:chgData name="Fernando Elias" userId="8f18181d-e0d2-4df5-aa7c-e897a9bba759" providerId="ADAL" clId="{4BC3C9AF-7674-4B1B-80E5-F0E4CFB13440}" dt="2026-09-27T15:06:13.049" v="852" actId="1076"/>
          <ac:spMkLst>
            <pc:docMk/>
            <pc:sldMk cId="901904743" sldId="290"/>
            <ac:spMk id="176" creationId="{B5D78212-75D2-5C6B-2236-6AA89E02184C}"/>
          </ac:spMkLst>
        </pc:spChg>
        <pc:graphicFrameChg chg="mod modGraphic">
          <ac:chgData name="Fernando Elias" userId="8f18181d-e0d2-4df5-aa7c-e897a9bba759" providerId="ADAL" clId="{4BC3C9AF-7674-4B1B-80E5-F0E4CFB13440}" dt="2026-09-28T12:54:26.120" v="1708" actId="20577"/>
          <ac:graphicFrameMkLst>
            <pc:docMk/>
            <pc:sldMk cId="901904743" sldId="290"/>
            <ac:graphicFrameMk id="11" creationId="{50B08096-AA9B-B19F-21B3-422F39397E44}"/>
          </ac:graphicFrameMkLst>
        </pc:graphicFrameChg>
        <pc:picChg chg="mod">
          <ac:chgData name="Fernando Elias" userId="8f18181d-e0d2-4df5-aa7c-e897a9bba759" providerId="ADAL" clId="{4BC3C9AF-7674-4B1B-80E5-F0E4CFB13440}" dt="2026-09-27T14:23:29.911" v="567" actId="14100"/>
          <ac:picMkLst>
            <pc:docMk/>
            <pc:sldMk cId="901904743" sldId="290"/>
            <ac:picMk id="180" creationId="{6EB228BD-BA5E-C98B-403C-2A0061193864}"/>
          </ac:picMkLst>
        </pc:picChg>
      </pc:sldChg>
      <pc:sldChg chg="addSp delSp modSp mod">
        <pc:chgData name="Fernando Elias" userId="8f18181d-e0d2-4df5-aa7c-e897a9bba759" providerId="ADAL" clId="{4BC3C9AF-7674-4B1B-80E5-F0E4CFB13440}" dt="2026-09-29T13:37:11.608" v="2971"/>
        <pc:sldMkLst>
          <pc:docMk/>
          <pc:sldMk cId="697585691" sldId="291"/>
        </pc:sldMkLst>
        <pc:spChg chg="add del mod">
          <ac:chgData name="Fernando Elias" userId="8f18181d-e0d2-4df5-aa7c-e897a9bba759" providerId="ADAL" clId="{4BC3C9AF-7674-4B1B-80E5-F0E4CFB13440}" dt="2026-09-29T13:37:11.608" v="2971"/>
          <ac:spMkLst>
            <pc:docMk/>
            <pc:sldMk cId="697585691" sldId="291"/>
            <ac:spMk id="2" creationId="{94D3E8C0-EFA7-6A03-4BBB-E0D0C307216E}"/>
          </ac:spMkLst>
        </pc:spChg>
        <pc:spChg chg="mod">
          <ac:chgData name="Fernando Elias" userId="8f18181d-e0d2-4df5-aa7c-e897a9bba759" providerId="ADAL" clId="{4BC3C9AF-7674-4B1B-80E5-F0E4CFB13440}" dt="2026-09-28T15:39:52.785" v="2921" actId="20577"/>
          <ac:spMkLst>
            <pc:docMk/>
            <pc:sldMk cId="697585691" sldId="291"/>
            <ac:spMk id="5" creationId="{C0E8045B-480A-C58B-61DE-BB764317C64E}"/>
          </ac:spMkLst>
        </pc:spChg>
        <pc:spChg chg="add mod">
          <ac:chgData name="Fernando Elias" userId="8f18181d-e0d2-4df5-aa7c-e897a9bba759" providerId="ADAL" clId="{4BC3C9AF-7674-4B1B-80E5-F0E4CFB13440}" dt="2026-09-26T13:38:03.627" v="95" actId="767"/>
          <ac:spMkLst>
            <pc:docMk/>
            <pc:sldMk cId="697585691" sldId="291"/>
            <ac:spMk id="6" creationId="{62494926-DE8D-B147-0F30-6778DED01223}"/>
          </ac:spMkLst>
        </pc:spChg>
        <pc:spChg chg="add mod">
          <ac:chgData name="Fernando Elias" userId="8f18181d-e0d2-4df5-aa7c-e897a9bba759" providerId="ADAL" clId="{4BC3C9AF-7674-4B1B-80E5-F0E4CFB13440}" dt="2026-09-26T13:38:03.643" v="96" actId="767"/>
          <ac:spMkLst>
            <pc:docMk/>
            <pc:sldMk cId="697585691" sldId="291"/>
            <ac:spMk id="7" creationId="{78979D25-93AD-6682-3D0F-245EDDBB33A4}"/>
          </ac:spMkLst>
        </pc:spChg>
        <pc:spChg chg="mod">
          <ac:chgData name="Fernando Elias" userId="8f18181d-e0d2-4df5-aa7c-e897a9bba759" providerId="ADAL" clId="{4BC3C9AF-7674-4B1B-80E5-F0E4CFB13440}" dt="2026-09-27T14:10:17.786" v="559" actId="1076"/>
          <ac:spMkLst>
            <pc:docMk/>
            <pc:sldMk cId="697585691" sldId="291"/>
            <ac:spMk id="186" creationId="{BADD8192-8E82-EA1D-48F5-783F7B5C842B}"/>
          </ac:spMkLst>
        </pc:spChg>
        <pc:graphicFrameChg chg="add mod">
          <ac:chgData name="Fernando Elias" userId="8f18181d-e0d2-4df5-aa7c-e897a9bba759" providerId="ADAL" clId="{4BC3C9AF-7674-4B1B-80E5-F0E4CFB13440}" dt="2026-09-29T13:36:45.062" v="2968"/>
          <ac:graphicFrameMkLst>
            <pc:docMk/>
            <pc:sldMk cId="697585691" sldId="291"/>
            <ac:graphicFrameMk id="4" creationId="{F8A5A847-3337-6ACA-7A41-4035AE5CF546}"/>
          </ac:graphicFrameMkLst>
        </pc:graphicFrameChg>
      </pc:sldChg>
      <pc:sldChg chg="addSp delSp modSp mod ord">
        <pc:chgData name="Fernando Elias" userId="8f18181d-e0d2-4df5-aa7c-e897a9bba759" providerId="ADAL" clId="{4BC3C9AF-7674-4B1B-80E5-F0E4CFB13440}" dt="2026-09-28T12:35:02.590" v="1583"/>
        <pc:sldMkLst>
          <pc:docMk/>
          <pc:sldMk cId="2815324499" sldId="293"/>
        </pc:sldMkLst>
        <pc:spChg chg="mod">
          <ac:chgData name="Fernando Elias" userId="8f18181d-e0d2-4df5-aa7c-e897a9bba759" providerId="ADAL" clId="{4BC3C9AF-7674-4B1B-80E5-F0E4CFB13440}" dt="2026-09-28T12:31:50.859" v="1519" actId="14100"/>
          <ac:spMkLst>
            <pc:docMk/>
            <pc:sldMk cId="2815324499" sldId="293"/>
            <ac:spMk id="5" creationId="{0A9E1C55-5311-91EB-D1BD-2515EF804E84}"/>
          </ac:spMkLst>
        </pc:spChg>
        <pc:spChg chg="mod">
          <ac:chgData name="Fernando Elias" userId="8f18181d-e0d2-4df5-aa7c-e897a9bba759" providerId="ADAL" clId="{4BC3C9AF-7674-4B1B-80E5-F0E4CFB13440}" dt="2026-09-27T14:05:54.023" v="542" actId="1076"/>
          <ac:spMkLst>
            <pc:docMk/>
            <pc:sldMk cId="2815324499" sldId="293"/>
            <ac:spMk id="186" creationId="{F27B6ACF-4331-3485-CCEA-BB7593A8EF70}"/>
          </ac:spMkLst>
        </pc:spChg>
        <pc:graphicFrameChg chg="mod">
          <ac:chgData name="Fernando Elias" userId="8f18181d-e0d2-4df5-aa7c-e897a9bba759" providerId="ADAL" clId="{4BC3C9AF-7674-4B1B-80E5-F0E4CFB13440}" dt="2026-09-28T12:35:02.590" v="1583"/>
          <ac:graphicFrameMkLst>
            <pc:docMk/>
            <pc:sldMk cId="2815324499" sldId="293"/>
            <ac:graphicFrameMk id="8" creationId="{907A86A2-2803-E76A-B250-1B4FB33F7340}"/>
          </ac:graphicFrameMkLst>
        </pc:graphicFrameChg>
      </pc:sldChg>
      <pc:sldChg chg="addSp delSp modSp mod">
        <pc:chgData name="Fernando Elias" userId="8f18181d-e0d2-4df5-aa7c-e897a9bba759" providerId="ADAL" clId="{4BC3C9AF-7674-4B1B-80E5-F0E4CFB13440}" dt="2026-09-28T15:39:59.867" v="2922" actId="20577"/>
        <pc:sldMkLst>
          <pc:docMk/>
          <pc:sldMk cId="2157736425" sldId="294"/>
        </pc:sldMkLst>
        <pc:spChg chg="mod">
          <ac:chgData name="Fernando Elias" userId="8f18181d-e0d2-4df5-aa7c-e897a9bba759" providerId="ADAL" clId="{4BC3C9AF-7674-4B1B-80E5-F0E4CFB13440}" dt="2026-09-28T15:39:59.867" v="2922" actId="20577"/>
          <ac:spMkLst>
            <pc:docMk/>
            <pc:sldMk cId="2157736425" sldId="294"/>
            <ac:spMk id="5" creationId="{F58EB3AB-FBFD-8C7A-F334-B66650C63F90}"/>
          </ac:spMkLst>
        </pc:spChg>
        <pc:spChg chg="mod">
          <ac:chgData name="Fernando Elias" userId="8f18181d-e0d2-4df5-aa7c-e897a9bba759" providerId="ADAL" clId="{4BC3C9AF-7674-4B1B-80E5-F0E4CFB13440}" dt="2026-09-28T14:59:53.028" v="2780" actId="20577"/>
          <ac:spMkLst>
            <pc:docMk/>
            <pc:sldMk cId="2157736425" sldId="294"/>
            <ac:spMk id="186" creationId="{A9E26FE7-4F06-2BCB-BDD4-6BFD2779B02C}"/>
          </ac:spMkLst>
        </pc:spChg>
        <pc:graphicFrameChg chg="add mod">
          <ac:chgData name="Fernando Elias" userId="8f18181d-e0d2-4df5-aa7c-e897a9bba759" providerId="ADAL" clId="{4BC3C9AF-7674-4B1B-80E5-F0E4CFB13440}" dt="2026-09-28T00:08:02.213" v="974" actId="1076"/>
          <ac:graphicFrameMkLst>
            <pc:docMk/>
            <pc:sldMk cId="2157736425" sldId="294"/>
            <ac:graphicFrameMk id="4" creationId="{CD2BD8B6-9E53-3330-E2B0-DAC25035413B}"/>
          </ac:graphicFrameMkLst>
        </pc:graphicFrameChg>
      </pc:sldChg>
      <pc:sldChg chg="addSp delSp modSp mod">
        <pc:chgData name="Fernando Elias" userId="8f18181d-e0d2-4df5-aa7c-e897a9bba759" providerId="ADAL" clId="{4BC3C9AF-7674-4B1B-80E5-F0E4CFB13440}" dt="2026-09-29T13:39:35.002" v="2987" actId="1076"/>
        <pc:sldMkLst>
          <pc:docMk/>
          <pc:sldMk cId="1206531146" sldId="295"/>
        </pc:sldMkLst>
        <pc:spChg chg="mod">
          <ac:chgData name="Fernando Elias" userId="8f18181d-e0d2-4df5-aa7c-e897a9bba759" providerId="ADAL" clId="{4BC3C9AF-7674-4B1B-80E5-F0E4CFB13440}" dt="2026-09-29T13:38:53.188" v="2979" actId="1076"/>
          <ac:spMkLst>
            <pc:docMk/>
            <pc:sldMk cId="1206531146" sldId="295"/>
            <ac:spMk id="5" creationId="{257CFA40-B46E-92E3-D1B6-0058AE1270EF}"/>
          </ac:spMkLst>
        </pc:spChg>
        <pc:spChg chg="mod">
          <ac:chgData name="Fernando Elias" userId="8f18181d-e0d2-4df5-aa7c-e897a9bba759" providerId="ADAL" clId="{4BC3C9AF-7674-4B1B-80E5-F0E4CFB13440}" dt="2026-09-29T13:38:56.830" v="2980" actId="1076"/>
          <ac:spMkLst>
            <pc:docMk/>
            <pc:sldMk cId="1206531146" sldId="295"/>
            <ac:spMk id="186" creationId="{ABF576E1-E283-5777-22B2-92D2AFD98A0F}"/>
          </ac:spMkLst>
        </pc:spChg>
        <pc:graphicFrameChg chg="mod">
          <ac:chgData name="Fernando Elias" userId="8f18181d-e0d2-4df5-aa7c-e897a9bba759" providerId="ADAL" clId="{4BC3C9AF-7674-4B1B-80E5-F0E4CFB13440}" dt="2026-09-29T13:39:35.002" v="2987" actId="1076"/>
          <ac:graphicFrameMkLst>
            <pc:docMk/>
            <pc:sldMk cId="1206531146" sldId="295"/>
            <ac:graphicFrameMk id="4" creationId="{75D3A1FB-B00F-1DF7-74A1-FB3EE706DE43}"/>
          </ac:graphicFrameMkLst>
        </pc:graphicFrameChg>
      </pc:sldChg>
      <pc:sldChg chg="delSp modSp add del mod">
        <pc:chgData name="Fernando Elias" userId="8f18181d-e0d2-4df5-aa7c-e897a9bba759" providerId="ADAL" clId="{4BC3C9AF-7674-4B1B-80E5-F0E4CFB13440}" dt="2026-09-28T13:14:32.888" v="1831" actId="47"/>
        <pc:sldMkLst>
          <pc:docMk/>
          <pc:sldMk cId="1371476273" sldId="296"/>
        </pc:sldMkLst>
        <pc:spChg chg="mod">
          <ac:chgData name="Fernando Elias" userId="8f18181d-e0d2-4df5-aa7c-e897a9bba759" providerId="ADAL" clId="{4BC3C9AF-7674-4B1B-80E5-F0E4CFB13440}" dt="2026-09-28T00:41:12.417" v="1087" actId="20577"/>
          <ac:spMkLst>
            <pc:docMk/>
            <pc:sldMk cId="1371476273" sldId="296"/>
            <ac:spMk id="185" creationId="{5B1C0AC4-5246-090A-441D-819DCCCF8765}"/>
          </ac:spMkLst>
        </pc:spChg>
        <pc:spChg chg="del">
          <ac:chgData name="Fernando Elias" userId="8f18181d-e0d2-4df5-aa7c-e897a9bba759" providerId="ADAL" clId="{4BC3C9AF-7674-4B1B-80E5-F0E4CFB13440}" dt="2026-09-28T00:12:38.409" v="992" actId="478"/>
          <ac:spMkLst>
            <pc:docMk/>
            <pc:sldMk cId="1371476273" sldId="296"/>
            <ac:spMk id="186" creationId="{91503941-77C5-90AB-1BDB-3DFE4C987D8E}"/>
          </ac:spMkLst>
        </pc:spChg>
      </pc:sldChg>
      <pc:sldChg chg="add del">
        <pc:chgData name="Fernando Elias" userId="8f18181d-e0d2-4df5-aa7c-e897a9bba759" providerId="ADAL" clId="{4BC3C9AF-7674-4B1B-80E5-F0E4CFB13440}" dt="2026-09-28T14:38:05.287" v="2403" actId="47"/>
        <pc:sldMkLst>
          <pc:docMk/>
          <pc:sldMk cId="1403639587" sldId="296"/>
        </pc:sldMkLst>
      </pc:sldChg>
      <pc:sldChg chg="modSp add del mod">
        <pc:chgData name="Fernando Elias" userId="8f18181d-e0d2-4df5-aa7c-e897a9bba759" providerId="ADAL" clId="{4BC3C9AF-7674-4B1B-80E5-F0E4CFB13440}" dt="2026-09-28T14:38:26.535" v="2410" actId="47"/>
        <pc:sldMkLst>
          <pc:docMk/>
          <pc:sldMk cId="431418619" sldId="297"/>
        </pc:sldMkLst>
        <pc:spChg chg="mod">
          <ac:chgData name="Fernando Elias" userId="8f18181d-e0d2-4df5-aa7c-e897a9bba759" providerId="ADAL" clId="{4BC3C9AF-7674-4B1B-80E5-F0E4CFB13440}" dt="2026-09-28T14:38:17.045" v="2407" actId="20577"/>
          <ac:spMkLst>
            <pc:docMk/>
            <pc:sldMk cId="431418619" sldId="297"/>
            <ac:spMk id="186" creationId="{072BABC7-3584-7E1C-7AF8-E0DCB9F27AE4}"/>
          </ac:spMkLst>
        </pc:spChg>
      </pc:sldChg>
      <pc:sldChg chg="add del">
        <pc:chgData name="Fernando Elias" userId="8f18181d-e0d2-4df5-aa7c-e897a9bba759" providerId="ADAL" clId="{4BC3C9AF-7674-4B1B-80E5-F0E4CFB13440}" dt="2026-09-28T14:38:23.514" v="2409"/>
        <pc:sldMkLst>
          <pc:docMk/>
          <pc:sldMk cId="3730338078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ab3967bc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ab3967bc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628a1b2d6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628a1b2d6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ab3967bc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ab3967bc6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6b0878998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6b08789988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28a1b2d6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28a1b2d6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b08789988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b08789988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3c7e0379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3c7e0379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3c7e0379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3c7e0379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ab3967bc6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ab3967bc6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>
          <a:extLst>
            <a:ext uri="{FF2B5EF4-FFF2-40B4-BE49-F238E27FC236}">
              <a16:creationId xmlns:a16="http://schemas.microsoft.com/office/drawing/2014/main" id="{EC11F117-4A61-F7AA-395B-9918AA64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3c7e03793_0_37:notes">
            <a:extLst>
              <a:ext uri="{FF2B5EF4-FFF2-40B4-BE49-F238E27FC236}">
                <a16:creationId xmlns:a16="http://schemas.microsoft.com/office/drawing/2014/main" id="{07953727-E3B8-0772-8219-0F20D91B2C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63c7e03793_0_37:notes">
            <a:extLst>
              <a:ext uri="{FF2B5EF4-FFF2-40B4-BE49-F238E27FC236}">
                <a16:creationId xmlns:a16="http://schemas.microsoft.com/office/drawing/2014/main" id="{0EB82C0F-E5E6-486E-2D1E-34B4D0FBF0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4849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083DDB72-944B-A6DC-66A2-219663E3E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3c7e03793_0_49:notes">
            <a:extLst>
              <a:ext uri="{FF2B5EF4-FFF2-40B4-BE49-F238E27FC236}">
                <a16:creationId xmlns:a16="http://schemas.microsoft.com/office/drawing/2014/main" id="{48EDD5B6-11BB-4904-E616-00F5BBCB99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3c7e03793_0_49:notes">
            <a:extLst>
              <a:ext uri="{FF2B5EF4-FFF2-40B4-BE49-F238E27FC236}">
                <a16:creationId xmlns:a16="http://schemas.microsoft.com/office/drawing/2014/main" id="{714A100C-9BDB-0C24-9E78-6DFDB79326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028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904961B1-264F-5CEF-122A-640F63DA4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3c7e03793_0_49:notes">
            <a:extLst>
              <a:ext uri="{FF2B5EF4-FFF2-40B4-BE49-F238E27FC236}">
                <a16:creationId xmlns:a16="http://schemas.microsoft.com/office/drawing/2014/main" id="{1180ADA2-02F7-9A7E-8E3D-D04F6651D2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63c7e03793_0_49:notes">
            <a:extLst>
              <a:ext uri="{FF2B5EF4-FFF2-40B4-BE49-F238E27FC236}">
                <a16:creationId xmlns:a16="http://schemas.microsoft.com/office/drawing/2014/main" id="{B78D83BB-120A-EEE9-6356-FD5230B429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042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DF48E3ED-CBD6-A9C7-B299-92981A525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B27FF3EC-A40C-CB38-E2E0-DF1C4ED558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BA3D8B33-BDC2-285C-A017-0E16B22E0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9497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83D81F6F-F4B3-5C5C-0959-A11FF6CED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F46EF188-EB22-B053-EC74-A5102D77B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06F69B71-3AB1-37D4-C7B8-25AE650205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0232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8B77B3FF-2861-5D2D-707A-6D80AD288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166B3BC8-A706-AFCA-3CAD-E281D41D46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6BC46E52-25DC-00EB-48B7-D9164E232D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124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FD7B0A4D-AD80-B5BD-A74B-DEF977663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2008E211-9BEA-C4E2-1248-C20DA42356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C6AA515B-D71A-FC07-53A0-CA101ED403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967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28a1b2d6f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628a1b2d6f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2B31EA10-66BA-37C9-63DD-BA8A2E96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74EF25F3-67A3-FF9B-6C0A-4C2D8A360B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F95230D0-64D5-1901-4233-F1148FF335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470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396E384C-8C2B-3B36-9559-F6A2F6F7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A5B3121C-0A2B-1834-AE35-25717C86CC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CE8845B2-CB88-5E1B-862E-A04C2497FF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6114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>
          <a:extLst>
            <a:ext uri="{FF2B5EF4-FFF2-40B4-BE49-F238E27FC236}">
              <a16:creationId xmlns:a16="http://schemas.microsoft.com/office/drawing/2014/main" id="{660DA518-F998-5361-A75C-F13B52910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63c7e03793_0_60:notes">
            <a:extLst>
              <a:ext uri="{FF2B5EF4-FFF2-40B4-BE49-F238E27FC236}">
                <a16:creationId xmlns:a16="http://schemas.microsoft.com/office/drawing/2014/main" id="{25A5E804-06DD-7279-7D1B-05B58A5B29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63c7e03793_0_60:notes">
            <a:extLst>
              <a:ext uri="{FF2B5EF4-FFF2-40B4-BE49-F238E27FC236}">
                <a16:creationId xmlns:a16="http://schemas.microsoft.com/office/drawing/2014/main" id="{7E68C9DD-3921-E920-229E-DBDEA9CC54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370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>
          <a:extLst>
            <a:ext uri="{FF2B5EF4-FFF2-40B4-BE49-F238E27FC236}">
              <a16:creationId xmlns:a16="http://schemas.microsoft.com/office/drawing/2014/main" id="{EAF34450-457B-7BE3-8F45-06B1207EC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628a1b2d6f_0_257:notes">
            <a:extLst>
              <a:ext uri="{FF2B5EF4-FFF2-40B4-BE49-F238E27FC236}">
                <a16:creationId xmlns:a16="http://schemas.microsoft.com/office/drawing/2014/main" id="{8BEC8B54-47CD-178C-AC15-6C9C3132C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628a1b2d6f_0_257:notes">
            <a:extLst>
              <a:ext uri="{FF2B5EF4-FFF2-40B4-BE49-F238E27FC236}">
                <a16:creationId xmlns:a16="http://schemas.microsoft.com/office/drawing/2014/main" id="{8EED7BB5-48DD-E294-85C3-4141EDA9A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4442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628a1b2d6f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628a1b2d6f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40">
          <p15:clr>
            <a:srgbClr val="E46962"/>
          </p15:clr>
        </p15:guide>
        <p15:guide id="2" pos="1008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43815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67625" tIns="167625" rIns="167625" bIns="1676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91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1pPr>
            <a:lvl2pPr lvl="1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2pPr>
            <a:lvl3pPr lvl="2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3pPr>
            <a:lvl4pPr lvl="3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4pPr>
            <a:lvl5pPr lvl="4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5pPr>
            <a:lvl6pPr lvl="5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6pPr>
            <a:lvl7pPr lvl="6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7pPr>
            <a:lvl8pPr lvl="7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8pPr>
            <a:lvl9pPr lvl="8">
              <a:spcBef>
                <a:spcPts val="0"/>
              </a:spcBef>
              <a:spcAft>
                <a:spcPts val="0"/>
              </a:spcAft>
              <a:buSzPts val="8800"/>
              <a:buNone/>
              <a:defRPr sz="88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7625" tIns="167625" rIns="167625" bIns="1676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67625" tIns="167625" rIns="167625" bIns="1676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5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marL="457200" lvl="0" indent="-438150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300"/>
          </a:xfrm>
          <a:prstGeom prst="rect">
            <a:avLst/>
          </a:prstGeom>
        </p:spPr>
        <p:txBody>
          <a:bodyPr spcFirstLastPara="1" wrap="square" lIns="167625" tIns="167625" rIns="167625" bIns="1676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300"/>
          </a:xfrm>
          <a:prstGeom prst="rect">
            <a:avLst/>
          </a:prstGeom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438150" algn="ctr">
              <a:spcBef>
                <a:spcPts val="0"/>
              </a:spcBef>
              <a:spcAft>
                <a:spcPts val="0"/>
              </a:spcAft>
              <a:buSzPts val="3300"/>
              <a:buChar char="●"/>
              <a:defRPr/>
            </a:lvl1pPr>
            <a:lvl2pPr marL="914400" lvl="1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rmAutofit/>
          </a:bodyPr>
          <a:lstStyle>
            <a:lvl1pPr marL="457200" lvl="0" indent="-438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●"/>
              <a:defRPr sz="3300">
                <a:solidFill>
                  <a:schemeClr val="dk2"/>
                </a:solidFill>
              </a:defRPr>
            </a:lvl1pPr>
            <a:lvl2pPr marL="914400" lvl="1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ctr" anchorCtr="0">
            <a:normAutofit/>
          </a:bodyPr>
          <a:lstStyle>
            <a:lvl1pPr lvl="0" algn="r">
              <a:buNone/>
              <a:defRPr sz="1800">
                <a:solidFill>
                  <a:schemeClr val="dk2"/>
                </a:solidFill>
              </a:defRPr>
            </a:lvl1pPr>
            <a:lvl2pPr lvl="1" algn="r">
              <a:buNone/>
              <a:defRPr sz="1800">
                <a:solidFill>
                  <a:schemeClr val="dk2"/>
                </a:solidFill>
              </a:defRPr>
            </a:lvl2pPr>
            <a:lvl3pPr lvl="2" algn="r">
              <a:buNone/>
              <a:defRPr sz="1800">
                <a:solidFill>
                  <a:schemeClr val="dk2"/>
                </a:solidFill>
              </a:defRPr>
            </a:lvl3pPr>
            <a:lvl4pPr lvl="3" algn="r">
              <a:buNone/>
              <a:defRPr sz="1800">
                <a:solidFill>
                  <a:schemeClr val="dk2"/>
                </a:solidFill>
              </a:defRPr>
            </a:lvl4pPr>
            <a:lvl5pPr lvl="4" algn="r">
              <a:buNone/>
              <a:defRPr sz="1800">
                <a:solidFill>
                  <a:schemeClr val="dk2"/>
                </a:solidFill>
              </a:defRPr>
            </a:lvl5pPr>
            <a:lvl6pPr lvl="5" algn="r">
              <a:buNone/>
              <a:defRPr sz="1800">
                <a:solidFill>
                  <a:schemeClr val="dk2"/>
                </a:solidFill>
              </a:defRPr>
            </a:lvl6pPr>
            <a:lvl7pPr lvl="6" algn="r">
              <a:buNone/>
              <a:defRPr sz="1800">
                <a:solidFill>
                  <a:schemeClr val="dk2"/>
                </a:solidFill>
              </a:defRPr>
            </a:lvl7pPr>
            <a:lvl8pPr lvl="7" algn="r">
              <a:buNone/>
              <a:defRPr sz="1800">
                <a:solidFill>
                  <a:schemeClr val="dk2"/>
                </a:solidFill>
              </a:defRPr>
            </a:lvl8pPr>
            <a:lvl9pPr lvl="8" algn="r">
              <a:buNone/>
              <a:defRPr sz="18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ibic.sharepoint.com/:b:/s/PORTFOLIOS/EZQUs5nF8W1LqYbWqjLpjd8Bc_mRt1ZAZQZnTSv2OWeWRQ?e=iahqZ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Document3.docx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4.docx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61/CIR.0000000000001077" TargetMode="External"/><Relationship Id="rId3" Type="http://schemas.openxmlformats.org/officeDocument/2006/relationships/hyperlink" Target="https://fadepof.org.ar/_recursos/noticias/archivos/2024022011050824610.pdf" TargetMode="External"/><Relationship Id="rId7" Type="http://schemas.openxmlformats.org/officeDocument/2006/relationships/hyperlink" Target="https://doi.org/10.1161/CIR.0000000000001106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161/CIR.0000000000000606" TargetMode="External"/><Relationship Id="rId5" Type="http://schemas.openxmlformats.org/officeDocument/2006/relationships/hyperlink" Target="https://doi.org/10.1093/europace/euac030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s://doi.org/10.1161/HCG.0000000000000067" TargetMode="External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pab@cibic.com.ar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ibic.com.ar/" TargetMode="External"/><Relationship Id="rId5" Type="http://schemas.openxmlformats.org/officeDocument/2006/relationships/hyperlink" Target="mailto:info@cibic.com.ar" TargetMode="Externa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hyperlink" Target="https://www.cibic.com.ar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hyperlink" Target="mailto:info@cibic.com.ar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hyperlink" Target="https://www.youtube.com/channel/UC6--w1JpuvAAbhpG9AEBFGg" TargetMode="External"/><Relationship Id="rId5" Type="http://schemas.openxmlformats.org/officeDocument/2006/relationships/image" Target="../media/image19.png"/><Relationship Id="rId10" Type="http://schemas.openxmlformats.org/officeDocument/2006/relationships/hyperlink" Target="https://www.linkedin.com/company/cibic-laboratorios/posts/?feedView=all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A8A2"/>
            </a:gs>
            <a:gs pos="100000">
              <a:srgbClr val="54EBD0"/>
            </a:gs>
          </a:gsLst>
          <a:lin ang="8100019" scaled="0"/>
        </a:gra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/>
        </p:nvSpPr>
        <p:spPr>
          <a:xfrm>
            <a:off x="0" y="2135605"/>
            <a:ext cx="18288000" cy="33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algn="ctr">
              <a:lnSpc>
                <a:spcPct val="107916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</a:pPr>
            <a:r>
              <a:rPr lang="es-MX" sz="9500" b="1" dirty="0">
                <a:solidFill>
                  <a:schemeClr val="lt1"/>
                </a:solidFill>
                <a:latin typeface="Montserrat"/>
              </a:rPr>
              <a:t>PORTFOLIO DE ESTUDIOS GENÉTICOS Y GENÓMICOS EN CARDIOPATÍAS</a:t>
            </a:r>
            <a:endParaRPr lang="es-419" sz="9500" b="1" dirty="0">
              <a:solidFill>
                <a:schemeClr val="lt1"/>
              </a:solidFill>
              <a:latin typeface="Montserrat"/>
            </a:endParaRPr>
          </a:p>
        </p:txBody>
      </p:sp>
      <p:pic>
        <p:nvPicPr>
          <p:cNvPr id="53" name="Google Shape;5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9748" y="7707112"/>
            <a:ext cx="2631375" cy="113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 l="53461" t="23676" r="5761" b="42932"/>
          <a:stretch/>
        </p:blipFill>
        <p:spPr>
          <a:xfrm>
            <a:off x="-40125" y="0"/>
            <a:ext cx="4303949" cy="471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l="8492" t="46564" r="56032" b="25029"/>
          <a:stretch/>
        </p:blipFill>
        <p:spPr>
          <a:xfrm>
            <a:off x="14240350" y="5947851"/>
            <a:ext cx="4047651" cy="4339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D16B05-DA0C-6D1A-ADF9-75A83415C045}"/>
              </a:ext>
            </a:extLst>
          </p:cNvPr>
          <p:cNvSpPr txBox="1"/>
          <p:nvPr/>
        </p:nvSpPr>
        <p:spPr>
          <a:xfrm>
            <a:off x="278601" y="9608948"/>
            <a:ext cx="553187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ontserrat"/>
              </a:rPr>
              <a:t> 28 </a:t>
            </a:r>
            <a:r>
              <a:rPr lang="en-US" sz="2000" b="1" dirty="0" err="1">
                <a:solidFill>
                  <a:schemeClr val="bg1"/>
                </a:solidFill>
                <a:latin typeface="Montserrat"/>
              </a:rPr>
              <a:t>Septiembre</a:t>
            </a:r>
            <a:r>
              <a:rPr lang="en-US" sz="2000" b="1" dirty="0">
                <a:solidFill>
                  <a:schemeClr val="bg1"/>
                </a:solidFill>
                <a:latin typeface="Montserrat"/>
              </a:rPr>
              <a:t> 2026 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l="8517" t="16675" b="16675"/>
          <a:stretch/>
        </p:blipFill>
        <p:spPr>
          <a:xfrm>
            <a:off x="0" y="0"/>
            <a:ext cx="9410549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6674371" y="0"/>
            <a:ext cx="11622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6841375" y="0"/>
            <a:ext cx="11859002" cy="7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7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CONTENIDOS</a:t>
            </a:r>
            <a:endParaRPr lang="en-US" sz="37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 marL="838200" lvl="0" indent="-590550" algn="l" rtl="0"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"/>
              <a:buAutoNum type="arabicPeriod"/>
            </a:pPr>
            <a:r>
              <a:rPr lang="es-419" sz="27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Nuestra empresa</a:t>
            </a:r>
            <a:endParaRPr sz="27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838200" indent="-590550">
              <a:spcBef>
                <a:spcPts val="1500"/>
              </a:spcBef>
              <a:buClr>
                <a:schemeClr val="lt1"/>
              </a:buClr>
              <a:buSzPts val="2700"/>
              <a:buAutoNum type="arabicPeriod"/>
            </a:pPr>
            <a:r>
              <a:rPr lang="es-419" sz="2700" dirty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Estudios genéticos y genómicos en cardiopatías</a:t>
            </a:r>
          </a:p>
          <a:p>
            <a:pPr marL="247650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419" sz="2400" dirty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2.1. Introducción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2.2. Estudios de exoma completo mediante secuenciación de nueva generación (NGS)</a:t>
            </a:r>
            <a:endParaRPr lang="es-419" sz="2400" dirty="0">
              <a:solidFill>
                <a:schemeClr val="bg1"/>
              </a:solidFill>
              <a:latin typeface="Montserrat" pitchFamily="2" charset="0"/>
              <a:sym typeface="Montserrat"/>
            </a:endParaRP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2.3. Otros estudios genéticos y citogenéticos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AR" sz="2400" dirty="0">
                <a:solidFill>
                  <a:schemeClr val="bg1"/>
                </a:solidFill>
                <a:latin typeface="Montserrat" pitchFamily="2" charset="0"/>
              </a:rPr>
              <a:t>	2.3.1. Cariotipo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	2.3.2. </a:t>
            </a:r>
            <a:r>
              <a:rPr lang="es-MX" sz="2400" dirty="0" err="1">
                <a:solidFill>
                  <a:schemeClr val="bg1"/>
                </a:solidFill>
                <a:latin typeface="Montserrat" pitchFamily="2" charset="0"/>
              </a:rPr>
              <a:t>Microarray</a:t>
            </a: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 cromosómico (CMA)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	2.3.3. </a:t>
            </a:r>
            <a:r>
              <a:rPr lang="es-MX" sz="2400" dirty="0" err="1">
                <a:solidFill>
                  <a:schemeClr val="bg1"/>
                </a:solidFill>
                <a:latin typeface="Montserrat" pitchFamily="2" charset="0"/>
              </a:rPr>
              <a:t>MLPAs</a:t>
            </a: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 dirigidos a síndromes con cardiopatías congénitas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	2.3.4. Estudios dirigidos a </a:t>
            </a:r>
            <a:r>
              <a:rPr lang="es-MX" sz="2400" dirty="0" err="1">
                <a:solidFill>
                  <a:schemeClr val="bg1"/>
                </a:solidFill>
                <a:latin typeface="Montserrat" pitchFamily="2" charset="0"/>
              </a:rPr>
              <a:t>aortopatías</a:t>
            </a: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 hereditarias mediante MLPA</a:t>
            </a: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	2.3.5.  Estudios dirigidos de enfermedades neuromusculares y 	metabólicas con compromiso cardíaco</a:t>
            </a:r>
            <a:endParaRPr lang="es-ES" sz="2400" dirty="0">
              <a:solidFill>
                <a:schemeClr val="bg1"/>
              </a:solidFill>
              <a:latin typeface="Montserrat" pitchFamily="2" charset="0"/>
            </a:endParaRPr>
          </a:p>
          <a:p>
            <a:pPr marL="247650" lvl="4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ES" sz="2400" dirty="0">
                <a:solidFill>
                  <a:schemeClr val="bg1"/>
                </a:solidFill>
                <a:latin typeface="Montserrat" pitchFamily="2" charset="0"/>
              </a:rPr>
              <a:t>	</a:t>
            </a:r>
            <a:r>
              <a:rPr lang="es-MX" sz="2400" dirty="0">
                <a:solidFill>
                  <a:schemeClr val="bg1"/>
                </a:solidFill>
                <a:latin typeface="Montserrat" pitchFamily="2" charset="0"/>
              </a:rPr>
              <a:t>2.3.6. Estudio dirigido de  </a:t>
            </a:r>
            <a:r>
              <a:rPr lang="es-AR" sz="2400" dirty="0">
                <a:solidFill>
                  <a:schemeClr val="bg1"/>
                </a:solidFill>
                <a:latin typeface="Montserrat" pitchFamily="2" charset="0"/>
              </a:rPr>
              <a:t>variantes  familiares mediante 	secuenciación Sanger</a:t>
            </a:r>
            <a:endParaRPr lang="es-ES" sz="24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247650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419" sz="2700" dirty="0">
                <a:solidFill>
                  <a:schemeClr val="bg1"/>
                </a:solidFill>
                <a:latin typeface="Montserrat"/>
              </a:rPr>
              <a:t>3. Evaluación poligénica del riesgo de enfermedad coronaria</a:t>
            </a:r>
          </a:p>
          <a:p>
            <a:pPr marL="247650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419" sz="2700" dirty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4. Referencias</a:t>
            </a:r>
          </a:p>
          <a:p>
            <a:pPr marL="247650">
              <a:spcBef>
                <a:spcPts val="1500"/>
              </a:spcBef>
              <a:buClr>
                <a:schemeClr val="lt1"/>
              </a:buClr>
              <a:buSzPts val="2700"/>
            </a:pPr>
            <a:r>
              <a:rPr lang="es-419" sz="2700" dirty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5. Contactos</a:t>
            </a: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l="8492" t="46564" r="56032" b="25029"/>
          <a:stretch/>
        </p:blipFill>
        <p:spPr>
          <a:xfrm>
            <a:off x="16100612" y="7718379"/>
            <a:ext cx="2187388" cy="256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l="53461" t="23676" r="5761" b="42932"/>
          <a:stretch/>
        </p:blipFill>
        <p:spPr>
          <a:xfrm rot="-5400000">
            <a:off x="207225" y="5758238"/>
            <a:ext cx="4303949" cy="47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t="15982" b="1290"/>
          <a:stretch/>
        </p:blipFill>
        <p:spPr>
          <a:xfrm>
            <a:off x="-10" y="0"/>
            <a:ext cx="6685300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/>
          <p:nvPr/>
        </p:nvSpPr>
        <p:spPr>
          <a:xfrm>
            <a:off x="6674371" y="0"/>
            <a:ext cx="11622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>
            <a:off x="8194957" y="1944700"/>
            <a:ext cx="78255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15"/>
          <p:cNvSpPr txBox="1"/>
          <p:nvPr/>
        </p:nvSpPr>
        <p:spPr>
          <a:xfrm>
            <a:off x="8194950" y="2253875"/>
            <a:ext cx="7825500" cy="69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6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Nuestra empresa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14863500" y="1279900"/>
            <a:ext cx="11385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3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4">
            <a:alphaModFix/>
          </a:blip>
          <a:srcRect l="53461" t="23676" r="5761" b="42932"/>
          <a:stretch/>
        </p:blipFill>
        <p:spPr>
          <a:xfrm rot="-5400000">
            <a:off x="207225" y="5758238"/>
            <a:ext cx="4303949" cy="47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 title="CIBIC_Portfolios_Imagen-4-a.jpg"/>
          <p:cNvPicPr preferRelativeResize="0"/>
          <p:nvPr/>
        </p:nvPicPr>
        <p:blipFill rotWithShape="1">
          <a:blip r:embed="rId3">
            <a:alphaModFix/>
          </a:blip>
          <a:srcRect t="6324" b="6324"/>
          <a:stretch/>
        </p:blipFill>
        <p:spPr>
          <a:xfrm>
            <a:off x="0" y="0"/>
            <a:ext cx="18288000" cy="55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0" y="5162550"/>
            <a:ext cx="18288000" cy="51246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3240000" y="5676900"/>
            <a:ext cx="11580000" cy="4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20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Somos un laboratorio enfocado en el diagnóstico clínico situado en Rosario, provincia de Santa Fe, con más de 35 años de experiencia en diagnóstico de la salud.</a:t>
            </a:r>
            <a:endParaRPr lang="en-US" sz="20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0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Llegamos a todo el país a través de alianzas con prestigiosos laboratorios que confían en nuestro trabajo y experiencia.</a:t>
            </a:r>
            <a:endParaRPr sz="20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20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Más de 300 personas conforman nuestro equipo interdisciplinario de trabajo, distribuidas en 9️ Centros de Atención a Pacientes, en el Centro de Producción, Investigación y Desarrollo (CEPIDE) y en el Centro de Almacenamiento y Logística</a:t>
            </a:r>
            <a:r>
              <a:rPr lang="es-419" sz="21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100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3240000" y="1452450"/>
            <a:ext cx="5993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4800" b="1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Nuestra</a:t>
            </a:r>
            <a:endParaRPr sz="4800" b="1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4800" b="1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empresa</a:t>
            </a:r>
            <a:endParaRPr sz="4800" b="1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6"/>
          <p:cNvSpPr txBox="1"/>
          <p:nvPr/>
        </p:nvSpPr>
        <p:spPr>
          <a:xfrm rot="-5400000">
            <a:off x="-644292" y="1767210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360049" y="3319165"/>
            <a:ext cx="1082226" cy="46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0" y="5162550"/>
            <a:ext cx="18288000" cy="51246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3240000" y="5676900"/>
            <a:ext cx="12262625" cy="4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Contamos con 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profesionales especializados, equipos de última tecnología y un sistema de gestión integrado.</a:t>
            </a: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Con foco puesto en la calidad, estamos acreditados por la norma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ISO 15189:2023 </a:t>
            </a: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 certificados por la norma 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IRAM-ISO 9001:2015 Requisitos Sistema Gestión de la Calidad </a:t>
            </a: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 por la norma 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IRAM-ISO 14001:2015 Requisitos Sistema de Gestión Ambiental.</a:t>
            </a:r>
            <a:endParaRPr lang="en-US" sz="21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través de la 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alianza con </a:t>
            </a:r>
            <a:r>
              <a:rPr lang="es-419" sz="21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Héritas</a:t>
            </a: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laboratorio que ofrece servicios de diagnóstico genómico y medicina de precisión, somos pioneros en el país en brindar una respuesta completa a las necesidades de médicos, pacientes, industria farmacéutica y financiadores en esa área.</a:t>
            </a:r>
            <a:endParaRPr sz="21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3240000" y="1452450"/>
            <a:ext cx="4232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4800" b="1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Nuestra</a:t>
            </a:r>
            <a:endParaRPr sz="4800" b="1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4800" b="1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empresa</a:t>
            </a:r>
            <a:endParaRPr sz="4800" b="1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7219950" y="3051803"/>
            <a:ext cx="27939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PROFESIONALES ESPECIALIZADOS</a:t>
            </a:r>
            <a:endParaRPr sz="21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10175929" y="3051803"/>
            <a:ext cx="27939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EQUIPOS DE</a:t>
            </a:r>
            <a:endParaRPr sz="21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ÚLTIMA TECNOLOGÍA</a:t>
            </a:r>
            <a:endParaRPr sz="21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12903307" y="3051803"/>
            <a:ext cx="27939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SISTEMA DE</a:t>
            </a:r>
            <a:endParaRPr sz="21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21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GESTIÓN INTEGRADO</a:t>
            </a:r>
            <a:endParaRPr sz="21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9028" y="1667651"/>
            <a:ext cx="595781" cy="93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43893" y="1723578"/>
            <a:ext cx="912739" cy="820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49340" y="1667650"/>
            <a:ext cx="688622" cy="932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360049" y="3319165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AD032635-3D85-4B4A-9E72-EDD60AF7B8B6}"/>
              </a:ext>
            </a:extLst>
          </p:cNvPr>
          <p:cNvSpPr txBox="1"/>
          <p:nvPr/>
        </p:nvSpPr>
        <p:spPr>
          <a:xfrm rot="-5400000">
            <a:off x="-658703" y="1753751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 title="Cibic-Calendario (24 de 35).jpg"/>
          <p:cNvPicPr preferRelativeResize="0"/>
          <p:nvPr/>
        </p:nvPicPr>
        <p:blipFill rotWithShape="1">
          <a:blip r:embed="rId3">
            <a:alphaModFix/>
          </a:blip>
          <a:srcRect l="43008" r="4796"/>
          <a:stretch/>
        </p:blipFill>
        <p:spPr>
          <a:xfrm>
            <a:off x="4" y="0"/>
            <a:ext cx="8055649" cy="10286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/>
          <p:nvPr/>
        </p:nvSpPr>
        <p:spPr>
          <a:xfrm>
            <a:off x="6674371" y="0"/>
            <a:ext cx="11622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" name="Google Shape;137;p21"/>
          <p:cNvCxnSpPr/>
          <p:nvPr/>
        </p:nvCxnSpPr>
        <p:spPr>
          <a:xfrm>
            <a:off x="8194957" y="1944700"/>
            <a:ext cx="78255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21"/>
          <p:cNvSpPr txBox="1"/>
          <p:nvPr/>
        </p:nvSpPr>
        <p:spPr>
          <a:xfrm>
            <a:off x="8194950" y="2253875"/>
            <a:ext cx="8999356" cy="69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419" sz="4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Estudios genéticos y genómicos en cardiopatías</a:t>
            </a:r>
          </a:p>
          <a:p>
            <a:endParaRPr lang="es-419" sz="26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r>
              <a:rPr lang="es-419" sz="2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2.1. Introducción</a:t>
            </a:r>
          </a:p>
          <a:p>
            <a:endParaRPr lang="es-419" sz="44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3500">
              <a:lnSpc>
                <a:spcPct val="115000"/>
              </a:lnSpc>
              <a:buClr>
                <a:srgbClr val="FFFFFF"/>
              </a:buClr>
              <a:buSzPts val="2600"/>
            </a:pPr>
            <a:r>
              <a:rPr lang="es-MX" sz="2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2.2. Estudios de exoma completo mediante secuenciación NGS</a:t>
            </a:r>
          </a:p>
          <a:p>
            <a:pPr marL="457200" indent="-393700">
              <a:lnSpc>
                <a:spcPct val="115000"/>
              </a:lnSpc>
              <a:buClr>
                <a:srgbClr val="FFFFFF"/>
              </a:buClr>
              <a:buSzPts val="2600"/>
              <a:buFont typeface="Montserrat"/>
              <a:buChar char="●"/>
            </a:pPr>
            <a:endParaRPr lang="es-MX" sz="26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3500">
              <a:lnSpc>
                <a:spcPct val="115000"/>
              </a:lnSpc>
              <a:buClr>
                <a:srgbClr val="FFFFFF"/>
              </a:buClr>
              <a:buSzPts val="2600"/>
            </a:pPr>
            <a:r>
              <a:rPr lang="es-MX" sz="2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2.3. Otros estudios genéticos y citogenéticos</a:t>
            </a:r>
            <a:endParaRPr lang="es-MX" sz="2600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marL="635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</a:pPr>
            <a:endParaRPr lang="es-MX" sz="2600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14863500" y="1279900"/>
            <a:ext cx="11385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3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 rotWithShape="1">
          <a:blip r:embed="rId4">
            <a:alphaModFix/>
          </a:blip>
          <a:srcRect l="53461" t="23676" r="5761" b="42932"/>
          <a:stretch/>
        </p:blipFill>
        <p:spPr>
          <a:xfrm rot="-5400000">
            <a:off x="207225" y="5758238"/>
            <a:ext cx="4303949" cy="47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/>
          <p:nvPr/>
        </p:nvSpPr>
        <p:spPr>
          <a:xfrm>
            <a:off x="10972800" y="0"/>
            <a:ext cx="7315200" cy="10287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2286000" y="2667000"/>
            <a:ext cx="16002000" cy="63987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9"/>
          <p:cNvSpPr txBox="1"/>
          <p:nvPr/>
        </p:nvSpPr>
        <p:spPr>
          <a:xfrm>
            <a:off x="2598625" y="2921241"/>
            <a:ext cx="15079776" cy="423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14999"/>
              </a:lnSpc>
            </a:pPr>
            <a:r>
              <a:rPr lang="es-MX" sz="21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Las cardiopatías de origen genético comprenden un grupo heterogéneo de enfermedades en las que pueden intervenir variantes en uno o más genes, alteraciones cromosómicas o variaciones en el número de copias. Estas alteraciones pueden ser heredadas o aparecer por primera vez en el paciente.</a:t>
            </a:r>
          </a:p>
          <a:p>
            <a:pPr algn="just">
              <a:lnSpc>
                <a:spcPct val="114999"/>
              </a:lnSpc>
            </a:pPr>
            <a:endParaRPr lang="es-MX" sz="21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14999"/>
              </a:lnSpc>
            </a:pPr>
            <a:r>
              <a:rPr lang="es-MX" sz="21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Dentro de este grupo se incluyen determinadas miocardiopatías, </a:t>
            </a:r>
            <a:r>
              <a:rPr lang="es-MX" sz="21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canalopatías</a:t>
            </a:r>
            <a:r>
              <a:rPr lang="es-MX" sz="21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, </a:t>
            </a:r>
            <a:r>
              <a:rPr lang="es-MX" sz="21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aortopatías</a:t>
            </a:r>
            <a:r>
              <a:rPr lang="es-MX" sz="21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 y cardiopatías congénitas, así como síndromes genéticos y enfermedades neuromusculares o metabólicas con compromiso cardiovascular.</a:t>
            </a:r>
            <a:endParaRPr lang="es-419" sz="21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lvl="0" algn="just">
              <a:lnSpc>
                <a:spcPct val="114999"/>
              </a:lnSpc>
              <a:buNone/>
            </a:pPr>
            <a:endParaRPr lang="es-419" sz="2100" dirty="0">
              <a:solidFill>
                <a:srgbClr val="FFFFFF"/>
              </a:solidFill>
              <a:latin typeface="Montserrat" pitchFamily="2" charset="0"/>
            </a:endParaRPr>
          </a:p>
          <a:p>
            <a:pPr algn="just">
              <a:lnSpc>
                <a:spcPct val="114999"/>
              </a:lnSpc>
            </a:pPr>
            <a:r>
              <a:rPr lang="es-MX" sz="21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Los estudios genéticos y genómicos pueden contribuir a:</a:t>
            </a:r>
          </a:p>
          <a:p>
            <a:pPr marL="342900" lvl="2" indent="-342900" algn="just">
              <a:lnSpc>
                <a:spcPct val="114999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Identificar la causa genética de la enfermedad.</a:t>
            </a:r>
            <a:endParaRPr lang="es-419" sz="2100" dirty="0">
              <a:solidFill>
                <a:schemeClr val="bg1"/>
              </a:solidFill>
              <a:latin typeface="Montserrat" pitchFamily="2" charset="0"/>
              <a:sym typeface="Montserrat"/>
            </a:endParaRPr>
          </a:p>
          <a:p>
            <a:pPr marL="342900" lvl="2" indent="-342900" algn="just">
              <a:lnSpc>
                <a:spcPct val="114999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Identificar familiares que presentan una variante previamente caracterizada en la familia.</a:t>
            </a:r>
            <a:endParaRPr lang="es-419" sz="2100" dirty="0">
              <a:solidFill>
                <a:schemeClr val="bg1"/>
              </a:solidFill>
              <a:latin typeface="Montserrat" pitchFamily="2" charset="0"/>
              <a:sym typeface="Montserrat"/>
            </a:endParaRPr>
          </a:p>
          <a:p>
            <a:pPr marL="342900" lvl="2" indent="-342900" algn="just">
              <a:lnSpc>
                <a:spcPct val="114999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AR" sz="2100" dirty="0">
                <a:solidFill>
                  <a:schemeClr val="bg1"/>
                </a:solidFill>
                <a:latin typeface="Montserrat" pitchFamily="2" charset="0"/>
              </a:rPr>
              <a:t>Aportar información para el asesoramiento genético.</a:t>
            </a:r>
            <a:endParaRPr lang="es-419" sz="2100" dirty="0">
              <a:solidFill>
                <a:schemeClr val="bg1"/>
              </a:solidFill>
              <a:latin typeface="Montserrat" pitchFamily="2" charset="0"/>
            </a:endParaRPr>
          </a:p>
          <a:p>
            <a:pPr marL="342900" lvl="2" indent="-342900" algn="just">
              <a:lnSpc>
                <a:spcPct val="114999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419" sz="21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Definir estrategias de prevención, seguimiento clínico y tratamiento personalizado.</a:t>
            </a:r>
            <a:endParaRPr lang="es-419" sz="2100" dirty="0">
              <a:solidFill>
                <a:schemeClr val="bg1"/>
              </a:solidFill>
              <a:latin typeface="Montserrat" pitchFamily="2" charset="0"/>
            </a:endParaRPr>
          </a:p>
          <a:p>
            <a:pPr algn="just"/>
            <a:endParaRPr lang="es-419" sz="21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14999"/>
              </a:lnSpc>
            </a:pPr>
            <a:r>
              <a:rPr lang="es-MX" sz="2100" dirty="0">
                <a:solidFill>
                  <a:srgbClr val="FFFFFF"/>
                </a:solidFill>
                <a:latin typeface="Montserrat" pitchFamily="2" charset="0"/>
              </a:rPr>
              <a:t>La selección del estudio depende de la presentación clínica, los antecedentes personales y familiares y el tipo de alteración que se busca detectar.</a:t>
            </a:r>
            <a:endParaRPr lang="es-419" sz="2100" dirty="0">
              <a:solidFill>
                <a:srgbClr val="FFFFFF"/>
              </a:solidFill>
              <a:latin typeface="Montserrat" pitchFamily="2" charset="0"/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sz="2100" dirty="0">
              <a:solidFill>
                <a:schemeClr val="lt1"/>
              </a:solidFill>
              <a:ea typeface="Montserrat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3240000" y="1473150"/>
            <a:ext cx="599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4800" b="1" dirty="0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2.1. Introducción</a:t>
            </a:r>
            <a:endParaRPr sz="4800" b="1" dirty="0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19" title="arrow_forward_48dp_FILL0_wght100_GRAD0_opsz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6584050" y="7524451"/>
            <a:ext cx="1082225" cy="10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360049" y="3319165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79D48191-561B-5C24-2C32-E5F2E9F96A53}"/>
              </a:ext>
            </a:extLst>
          </p:cNvPr>
          <p:cNvSpPr txBox="1"/>
          <p:nvPr/>
        </p:nvSpPr>
        <p:spPr>
          <a:xfrm rot="-5400000">
            <a:off x="-678756" y="1673540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/>
        </p:nvSpPr>
        <p:spPr>
          <a:xfrm>
            <a:off x="10972800" y="0"/>
            <a:ext cx="7315200" cy="10287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2286000" y="2348753"/>
            <a:ext cx="16002000" cy="6716947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2935199" y="3127452"/>
            <a:ext cx="15030071" cy="38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0000"/>
              </a:lnSpc>
            </a:pPr>
            <a:endParaRPr lang="es-MX" sz="21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14999"/>
              </a:lnSpc>
            </a:pPr>
            <a:endParaRPr lang="es-MX" sz="21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14999"/>
              </a:lnSpc>
            </a:pPr>
            <a:r>
              <a:rPr lang="es-MX" sz="28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Cibic</a:t>
            </a:r>
            <a:r>
              <a:rPr lang="es-MX" sz="28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 Laboratorios, junto con </a:t>
            </a:r>
            <a:r>
              <a:rPr lang="es-MX" sz="28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Héritas</a:t>
            </a:r>
            <a:r>
              <a:rPr lang="es-MX" sz="28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, ofrece diferentes estrategias de estudio que incluyen exoma y paneles de genes mediante secuenciación de nueva generación (NGS), cariotipo, </a:t>
            </a:r>
            <a:r>
              <a:rPr lang="es-MX" sz="28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microarray</a:t>
            </a:r>
            <a:r>
              <a:rPr lang="es-MX" sz="28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 cromosómico, MLPA, TP-PCR y secuenciación Sanger.</a:t>
            </a:r>
          </a:p>
          <a:p>
            <a:pPr algn="just">
              <a:lnSpc>
                <a:spcPct val="114999"/>
              </a:lnSpc>
            </a:pPr>
            <a:endParaRPr lang="es-MX" sz="2800" dirty="0">
              <a:solidFill>
                <a:srgbClr val="FFFFFF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14999"/>
              </a:lnSpc>
            </a:pPr>
            <a:r>
              <a:rPr lang="es-MX" sz="28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Como herramienta complementaria para la prevención cardiovascular, también ofrece la evaluación poligénica del riesgo de enfermedad coronaria mediante el estudio </a:t>
            </a:r>
            <a:r>
              <a:rPr lang="es-MX" sz="2800" dirty="0" err="1">
                <a:solidFill>
                  <a:srgbClr val="FFFFFF"/>
                </a:solidFill>
                <a:latin typeface="Montserrat" pitchFamily="2" charset="0"/>
                <a:sym typeface="Montserrat"/>
              </a:rPr>
              <a:t>Rewell</a:t>
            </a:r>
            <a:r>
              <a:rPr lang="es-MX" sz="2800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 Genético. Esta prestación no tiene finalidad diagnóstica para cardiopatías hereditarias.</a:t>
            </a:r>
            <a:endParaRPr lang="es-419" sz="2800" dirty="0">
              <a:solidFill>
                <a:schemeClr val="lt1"/>
              </a:solidFill>
            </a:endParaRPr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sz="2100" dirty="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2289741" y="487032"/>
            <a:ext cx="5993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4800" b="1" dirty="0">
                <a:solidFill>
                  <a:srgbClr val="00A8A2"/>
                </a:solidFill>
                <a:latin typeface="Montserrat"/>
                <a:ea typeface="Montserrat"/>
                <a:cs typeface="Montserrat"/>
                <a:sym typeface="Montserrat"/>
              </a:rPr>
              <a:t>2.1. Introducción</a:t>
            </a:r>
            <a:endParaRPr sz="4800" b="1" dirty="0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360049" y="3319165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0F7CDA7D-870F-4FCC-98D3-DD15901B85FA}"/>
              </a:ext>
            </a:extLst>
          </p:cNvPr>
          <p:cNvSpPr txBox="1"/>
          <p:nvPr/>
        </p:nvSpPr>
        <p:spPr>
          <a:xfrm rot="-5400000">
            <a:off x="-678756" y="1673540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/>
        </p:nvSpPr>
        <p:spPr>
          <a:xfrm>
            <a:off x="3311718" y="1260662"/>
            <a:ext cx="14617694" cy="185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b="1" dirty="0">
                <a:solidFill>
                  <a:srgbClr val="00A8A2"/>
                </a:solidFill>
                <a:latin typeface="Montserrat" pitchFamily="2" charset="0"/>
                <a:sym typeface="Montserrat"/>
              </a:rPr>
              <a:t>2.2. Estudios de exoma completo y paneles de genes mediante secuenciación de nueva generación (NGS)</a:t>
            </a:r>
            <a:endParaRPr lang="es-419" sz="3600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4800" b="1" dirty="0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3257929" y="2841694"/>
            <a:ext cx="13506071" cy="5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La 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Secuenciación del Exoma Completo 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(WES, del inglés </a:t>
            </a:r>
            <a:r>
              <a:rPr lang="es-419" sz="2100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Whole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</a:t>
            </a:r>
            <a:r>
              <a:rPr lang="es-419" sz="2100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Exome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</a:t>
            </a:r>
            <a:r>
              <a:rPr lang="es-419" sz="2100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Sequencing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) es una solución integral que permite estudiar 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todas las regiones codificantes del genoma 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e identificar aquellos cambios en el ADN relacionados con la patología de sospecha.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El estudio se orienta a la búsqueda de variantes en función del diagnóstico presuntivo y/o la sintomatología del paciente, de acuerdo con 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términos HPO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, https://hpo.jax.org/. Además, se puede dirigir el análisis a un 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panel específico 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(o grupo de genes) de interés, solicitado por el médico tratante o luego de una consulta de asesoramiento genético previo al estudio.  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La información genética resultante del estudio brinda información relevante al médico cardiólogo para estratificar a los pacientes, establecer de forma personalizada el seguimiento, y definir si será necesario intervenir o direccionar tratamientos en aquellos casos en los cuales esté recomendado.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sym typeface="Montserrat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ea typeface="Montserrat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FE486B9F-E54D-E15E-E753-461B10759FB5}"/>
              </a:ext>
            </a:extLst>
          </p:cNvPr>
          <p:cNvSpPr txBox="1"/>
          <p:nvPr/>
        </p:nvSpPr>
        <p:spPr>
          <a:xfrm rot="-5400000">
            <a:off x="-398019" y="1813909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/>
        </p:nvSpPr>
        <p:spPr>
          <a:xfrm>
            <a:off x="3240000" y="704850"/>
            <a:ext cx="14366682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AR" sz="3600" b="1" dirty="0">
                <a:solidFill>
                  <a:srgbClr val="00A8A2"/>
                </a:solidFill>
                <a:latin typeface="Montserrat" pitchFamily="2" charset="0"/>
              </a:rPr>
              <a:t>Características del servicio de exoma completo</a:t>
            </a:r>
            <a:endParaRPr sz="3600" b="1" dirty="0">
              <a:solidFill>
                <a:srgbClr val="00A8A2"/>
              </a:solidFill>
              <a:latin typeface="Montserrat" pitchFamily="2" charset="0"/>
              <a:sym typeface="Montserrat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3186210" y="1696570"/>
            <a:ext cx="13936378" cy="5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Las pruebas genómicas son clave para confirmar un diagnóstico y/o identificar variantes genéticas responsables.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Nuestro servicio de análisis genómico mediante NGS para cardiopatías de origen genético incluye:</a:t>
            </a: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marL="342900" indent="-342900" algn="just">
              <a:lnSpc>
                <a:spcPct val="107915"/>
              </a:lnSpc>
              <a:buChar char="•"/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Asesoramiento genético especializado, antes del estudio y después de la obtención de resultados, para evaluar acciones y realizar seguimiento.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marL="342900" indent="-342900" algn="just">
              <a:lnSpc>
                <a:spcPct val="107915"/>
              </a:lnSpc>
              <a:buChar char="•"/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Uso de 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términos HPO 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(Human </a:t>
            </a:r>
            <a:r>
              <a:rPr lang="es-419" sz="2100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Phenotype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</a:t>
            </a:r>
            <a:r>
              <a:rPr lang="es-419" sz="2100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Ontology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, https://hpo.jax.org/) para orientar los estudios con mayor precisión a las anomalías fenotípicas del paciente.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marL="342900" indent="-342900" algn="just">
              <a:lnSpc>
                <a:spcPct val="107915"/>
              </a:lnSpc>
              <a:buChar char="•"/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Posibilidad de realizar una </a:t>
            </a: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apertura bioinformática 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(ampliación o reorientación del análisis) cuando se presente la necesidad, en caso de que se requiera analizar otros genes o paneles de genes que inicialmente no se solicitaron.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marL="342900" indent="-342900" algn="just">
              <a:lnSpc>
                <a:spcPct val="107915"/>
              </a:lnSpc>
              <a:buChar char="•"/>
            </a:pPr>
            <a:r>
              <a:rPr lang="es-MX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Posibilidad de reevaluar </a:t>
            </a:r>
            <a:r>
              <a:rPr lang="es-MX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variantes de significado incierto (VUS) </a:t>
            </a:r>
            <a:r>
              <a:rPr lang="es-MX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de acuerdo con nueva evidencia científica y con las condiciones establecidas para el servicio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 marL="342900" lvl="0" indent="-342900">
              <a:lnSpc>
                <a:spcPct val="107915"/>
              </a:lnSpc>
              <a:buChar char="•"/>
            </a:pPr>
            <a:endParaRPr lang="es-419" sz="2100" dirty="0">
              <a:solidFill>
                <a:srgbClr val="666666"/>
              </a:solidFill>
            </a:endParaRPr>
          </a:p>
          <a:p>
            <a:pPr lvl="0" algn="l">
              <a:lnSpc>
                <a:spcPct val="107915"/>
              </a:lnSpc>
              <a:spcBef>
                <a:spcPts val="0"/>
              </a:spcBef>
              <a:spcAft>
                <a:spcPts val="0"/>
              </a:spcAft>
              <a:buSzPts val="1100"/>
            </a:pPr>
            <a:endParaRPr lang="es-419" sz="2100" dirty="0">
              <a:solidFill>
                <a:srgbClr val="666666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7" name="Google Shape;147;p22"/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F54FDFDA-A319-058F-6234-14EE4B6C6189}"/>
              </a:ext>
            </a:extLst>
          </p:cNvPr>
          <p:cNvSpPr txBox="1"/>
          <p:nvPr/>
        </p:nvSpPr>
        <p:spPr>
          <a:xfrm rot="-5400000">
            <a:off x="-357914" y="1713645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>
          <a:extLst>
            <a:ext uri="{FF2B5EF4-FFF2-40B4-BE49-F238E27FC236}">
              <a16:creationId xmlns:a16="http://schemas.microsoft.com/office/drawing/2014/main" id="{D3AFDE46-53EF-3EA2-2B8F-F26AB00A3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>
            <a:extLst>
              <a:ext uri="{FF2B5EF4-FFF2-40B4-BE49-F238E27FC236}">
                <a16:creationId xmlns:a16="http://schemas.microsoft.com/office/drawing/2014/main" id="{84E69DEF-0578-5DFA-CBF6-CA8072CEEDD4}"/>
              </a:ext>
            </a:extLst>
          </p:cNvPr>
          <p:cNvSpPr txBox="1"/>
          <p:nvPr/>
        </p:nvSpPr>
        <p:spPr>
          <a:xfrm>
            <a:off x="3239999" y="704850"/>
            <a:ext cx="11784847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419" sz="3600" b="1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Exoma completo mediante Secuenciación NGS</a:t>
            </a:r>
            <a:endParaRPr sz="3600" b="1" dirty="0">
              <a:solidFill>
                <a:srgbClr val="00A8A2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4800" b="1" dirty="0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4">
            <a:extLst>
              <a:ext uri="{FF2B5EF4-FFF2-40B4-BE49-F238E27FC236}">
                <a16:creationId xmlns:a16="http://schemas.microsoft.com/office/drawing/2014/main" id="{77252932-8A2E-28BF-C0F6-2DECFE381676}"/>
              </a:ext>
            </a:extLst>
          </p:cNvPr>
          <p:cNvSpPr txBox="1"/>
          <p:nvPr/>
        </p:nvSpPr>
        <p:spPr>
          <a:xfrm>
            <a:off x="3179126" y="1599212"/>
            <a:ext cx="12847241" cy="5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Para profundizar en la información sobre la metodología de trabajo con exoma completo, adjuntamos un material sobre las inquietudes acerca del estudio y su uso:</a:t>
            </a: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>
              <a:lnSpc>
                <a:spcPct val="107915"/>
              </a:lnSpc>
            </a:pPr>
            <a:r>
              <a:rPr lang="es-419" sz="2100" dirty="0">
                <a:solidFill>
                  <a:srgbClr val="666666"/>
                </a:solidFill>
                <a:latin typeface="Montserrat" pitchFamily="2" charset="0"/>
                <a:hlinkClick r:id="rId3"/>
              </a:rPr>
              <a:t>Preguntas-frecuentes-Exoma-completo.pdf</a:t>
            </a:r>
            <a:endParaRPr lang="es-419" dirty="0">
              <a:latin typeface="Montserrat" pitchFamily="2" charset="0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r>
              <a:rPr lang="es-419" sz="2100" b="1" dirty="0">
                <a:solidFill>
                  <a:srgbClr val="666666"/>
                </a:solidFill>
                <a:latin typeface="Montserrat" pitchFamily="2" charset="0"/>
                <a:ea typeface="Montserrat"/>
              </a:rPr>
              <a:t>Prestaciones Asociadas</a:t>
            </a:r>
            <a:endParaRPr lang="es-419" sz="2100" dirty="0">
              <a:solidFill>
                <a:srgbClr val="666666"/>
              </a:solidFill>
              <a:latin typeface="Montserrat" pitchFamily="2" charset="0"/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rgbClr val="666666"/>
              </a:solidFill>
              <a:ea typeface="Montserrat"/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rgbClr val="666666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7" name="Google Shape;167;p24">
            <a:extLst>
              <a:ext uri="{FF2B5EF4-FFF2-40B4-BE49-F238E27FC236}">
                <a16:creationId xmlns:a16="http://schemas.microsoft.com/office/drawing/2014/main" id="{A5DD0962-922A-7214-9AC4-B9AE88028868}"/>
              </a:ext>
            </a:extLst>
          </p:cNvPr>
          <p:cNvSpPr/>
          <p:nvPr/>
        </p:nvSpPr>
        <p:spPr>
          <a:xfrm>
            <a:off x="0" y="13908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9" name="Google Shape;169;p24">
            <a:extLst>
              <a:ext uri="{FF2B5EF4-FFF2-40B4-BE49-F238E27FC236}">
                <a16:creationId xmlns:a16="http://schemas.microsoft.com/office/drawing/2014/main" id="{28517920-D444-6DAD-2D6C-A453F3AF76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4">
            <a:extLst>
              <a:ext uri="{FF2B5EF4-FFF2-40B4-BE49-F238E27FC236}">
                <a16:creationId xmlns:a16="http://schemas.microsoft.com/office/drawing/2014/main" id="{7DBB9729-546B-4ECF-631D-B2FEDBDB48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6">
            <a:extLst>
              <a:ext uri="{FF2B5EF4-FFF2-40B4-BE49-F238E27FC236}">
                <a16:creationId xmlns:a16="http://schemas.microsoft.com/office/drawing/2014/main" id="{18ABD600-AE5C-63FB-B769-158066BB098D}"/>
              </a:ext>
            </a:extLst>
          </p:cNvPr>
          <p:cNvSpPr txBox="1"/>
          <p:nvPr/>
        </p:nvSpPr>
        <p:spPr>
          <a:xfrm rot="-5400000">
            <a:off x="-377966" y="1833961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124200" y="8283700"/>
            <a:ext cx="13449300" cy="121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 Exoma completo dirigido a patología específica con diagnóstico presuntivo y/o a la sintomatología del paciente de acuerdo a con términos HPO.  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Puede solicitarse adicionalmente el estudio del genoma mitocondrial cuando hay compromiso neuromuscular, respiratorio y cuando se sospecha participación de la mitocondria en el desarrollo de la enfermedad,  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AR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 Exoma completo trío incluye a los padres del paciente para mejorar el </a:t>
            </a:r>
            <a:r>
              <a:rPr lang="es-AR" dirty="0" err="1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riendimiento</a:t>
            </a:r>
            <a:r>
              <a:rPr lang="es-AR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diagnóstico cuando sea necesario. </a:t>
            </a:r>
            <a:endParaRPr lang="es-A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74201"/>
              </p:ext>
            </p:extLst>
          </p:nvPr>
        </p:nvGraphicFramePr>
        <p:xfrm>
          <a:off x="3211056" y="4104896"/>
          <a:ext cx="10619244" cy="3903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508">
                  <a:extLst>
                    <a:ext uri="{9D8B030D-6E8A-4147-A177-3AD203B41FA5}">
                      <a16:colId xmlns:a16="http://schemas.microsoft.com/office/drawing/2014/main" val="4061498120"/>
                    </a:ext>
                  </a:extLst>
                </a:gridCol>
                <a:gridCol w="3972086">
                  <a:extLst>
                    <a:ext uri="{9D8B030D-6E8A-4147-A177-3AD203B41FA5}">
                      <a16:colId xmlns:a16="http://schemas.microsoft.com/office/drawing/2014/main" val="2469132407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513740274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366246803"/>
                    </a:ext>
                  </a:extLst>
                </a:gridCol>
              </a:tblGrid>
              <a:tr h="906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CÓDIGO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NOMBRE</a:t>
                      </a:r>
                    </a:p>
                    <a:p>
                      <a:pPr algn="ctr" rtl="0" fontAlgn="ctr"/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PRESTACIÓN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METODOLOGÍA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TIEMPO DE RESPUESTA</a:t>
                      </a:r>
                      <a:endParaRPr lang="es-AR" sz="1600" b="1" i="0" u="none" strike="noStrike" dirty="0">
                        <a:solidFill>
                          <a:srgbClr val="00827C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82084"/>
                  </a:ext>
                </a:extLst>
              </a:tr>
              <a:tr h="7182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2164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EXOMA</a:t>
                      </a:r>
                      <a:r>
                        <a:rPr lang="es-MX" sz="1600" b="0" i="0" u="none" strike="noStrike" baseline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 COMPLETO – NGS *</a:t>
                      </a: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SECUENCIACIÓN NGS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30</a:t>
                      </a:r>
                      <a:endParaRPr lang="pl-PL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882058"/>
                  </a:ext>
                </a:extLst>
              </a:tr>
              <a:tr h="1139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2995</a:t>
                      </a: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EXOMA COMPLETO EN TRÍO</a:t>
                      </a:r>
                      <a:r>
                        <a:rPr lang="es-MX" sz="1600" b="0" i="0" u="none" strike="noStrike" baseline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 – NGS **</a:t>
                      </a: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SECUENCIACIÓN NGS</a:t>
                      </a:r>
                    </a:p>
                    <a:p>
                      <a:pPr algn="ctr" rtl="0" fontAlgn="ctr"/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30</a:t>
                      </a:r>
                      <a:endParaRPr lang="pl-PL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07201"/>
                  </a:ext>
                </a:extLst>
              </a:tr>
              <a:tr h="1139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2734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ANÁLISIS</a:t>
                      </a:r>
                      <a:r>
                        <a:rPr lang="es-MX" sz="1600" b="0" i="0" u="none" strike="noStrike" baseline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 BIOINFORMÁTICO EXOMA COMPLETO</a:t>
                      </a: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ANÁLISIS</a:t>
                      </a:r>
                      <a:r>
                        <a:rPr lang="es-MX" sz="1600" b="0" i="0" u="none" strike="noStrike" baseline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 DE DATOS</a:t>
                      </a: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25</a:t>
                      </a:r>
                      <a:endParaRPr lang="pl-PL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262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289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170E4812-C776-72E6-1DCF-B6FA7BA5E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>
            <a:extLst>
              <a:ext uri="{FF2B5EF4-FFF2-40B4-BE49-F238E27FC236}">
                <a16:creationId xmlns:a16="http://schemas.microsoft.com/office/drawing/2014/main" id="{68EF82B6-259D-EE40-6AA9-44519AEA7E92}"/>
              </a:ext>
            </a:extLst>
          </p:cNvPr>
          <p:cNvSpPr txBox="1"/>
          <p:nvPr/>
        </p:nvSpPr>
        <p:spPr>
          <a:xfrm>
            <a:off x="2635668" y="1530438"/>
            <a:ext cx="15239956" cy="16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dirty="0">
                <a:solidFill>
                  <a:srgbClr val="00A8A2"/>
                </a:solidFill>
                <a:latin typeface="Montserrat" pitchFamily="2" charset="0"/>
              </a:rPr>
              <a:t>Alteraciones cromosómicas y </a:t>
            </a:r>
            <a:r>
              <a:rPr lang="es-MX" sz="3600" dirty="0" err="1">
                <a:solidFill>
                  <a:srgbClr val="00A8A2"/>
                </a:solidFill>
                <a:latin typeface="Montserrat" pitchFamily="2" charset="0"/>
              </a:rPr>
              <a:t>CNVs</a:t>
            </a:r>
            <a:r>
              <a:rPr lang="es-MX" sz="3600" dirty="0">
                <a:solidFill>
                  <a:srgbClr val="00A8A2"/>
                </a:solidFill>
                <a:latin typeface="Montserrat" pitchFamily="2" charset="0"/>
              </a:rPr>
              <a:t> en cardiopatías congénitas</a:t>
            </a:r>
            <a:endParaRPr lang="es-ES" sz="4800" b="1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6" name="Google Shape;176;p25">
            <a:extLst>
              <a:ext uri="{FF2B5EF4-FFF2-40B4-BE49-F238E27FC236}">
                <a16:creationId xmlns:a16="http://schemas.microsoft.com/office/drawing/2014/main" id="{B5D78212-75D2-5C6B-2236-6AA89E02184C}"/>
              </a:ext>
            </a:extLst>
          </p:cNvPr>
          <p:cNvSpPr txBox="1"/>
          <p:nvPr/>
        </p:nvSpPr>
        <p:spPr>
          <a:xfrm>
            <a:off x="2646956" y="2311055"/>
            <a:ext cx="14650998" cy="110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Las cardiopatías congénitas pueden formar parte de cromosomopatías o síndromes por pérdidas/ ganancias de material genético, especialmente cuando existe un fenotipo sindrómico o anomalías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extracardíacas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.</a:t>
            </a:r>
            <a:endParaRPr lang="es-419" sz="2100" dirty="0">
              <a:solidFill>
                <a:srgbClr val="666666"/>
              </a:solidFill>
              <a:latin typeface="Montserrat" pitchFamily="2" charset="0"/>
            </a:endParaRPr>
          </a:p>
          <a:p>
            <a:pPr>
              <a:lnSpc>
                <a:spcPct val="107915"/>
              </a:lnSpc>
              <a:spcAft>
                <a:spcPts val="800"/>
              </a:spcAft>
            </a:pPr>
            <a:endParaRPr lang="es-419" sz="2100" b="1" dirty="0">
              <a:solidFill>
                <a:srgbClr val="666666"/>
              </a:solidFill>
            </a:endParaRPr>
          </a:p>
        </p:txBody>
      </p:sp>
      <p:sp>
        <p:nvSpPr>
          <p:cNvPr id="177" name="Google Shape;177;p25">
            <a:extLst>
              <a:ext uri="{FF2B5EF4-FFF2-40B4-BE49-F238E27FC236}">
                <a16:creationId xmlns:a16="http://schemas.microsoft.com/office/drawing/2014/main" id="{C1127DF0-9098-937D-BCDA-82AC949A7809}"/>
              </a:ext>
            </a:extLst>
          </p:cNvPr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25">
            <a:extLst>
              <a:ext uri="{FF2B5EF4-FFF2-40B4-BE49-F238E27FC236}">
                <a16:creationId xmlns:a16="http://schemas.microsoft.com/office/drawing/2014/main" id="{0908ED09-AF50-4D4B-D41E-7CFF10A0BB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>
            <a:extLst>
              <a:ext uri="{FF2B5EF4-FFF2-40B4-BE49-F238E27FC236}">
                <a16:creationId xmlns:a16="http://schemas.microsoft.com/office/drawing/2014/main" id="{6EB228BD-BA5E-C98B-403C-2A00611938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27338" y="3393923"/>
            <a:ext cx="1009221" cy="4735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203F4085-567A-A55F-9A77-4ABBBE76F188}"/>
              </a:ext>
            </a:extLst>
          </p:cNvPr>
          <p:cNvSpPr txBox="1"/>
          <p:nvPr/>
        </p:nvSpPr>
        <p:spPr>
          <a:xfrm rot="-5400000">
            <a:off x="-228344" y="1824706"/>
            <a:ext cx="2969119" cy="52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AD67C0-B317-2106-FBC1-BC02C6F856D5}"/>
              </a:ext>
            </a:extLst>
          </p:cNvPr>
          <p:cNvSpPr txBox="1"/>
          <p:nvPr/>
        </p:nvSpPr>
        <p:spPr>
          <a:xfrm>
            <a:off x="2562507" y="3611387"/>
            <a:ext cx="92183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600" dirty="0">
                <a:solidFill>
                  <a:srgbClr val="00A8A2"/>
                </a:solidFill>
                <a:latin typeface="Montserrat" pitchFamily="2" charset="0"/>
              </a:rPr>
              <a:t>2.3.1. Cariotipo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CECE6F-2EB4-E497-4B3D-C601D5DD02E1}"/>
              </a:ext>
            </a:extLst>
          </p:cNvPr>
          <p:cNvSpPr txBox="1"/>
          <p:nvPr/>
        </p:nvSpPr>
        <p:spPr>
          <a:xfrm>
            <a:off x="2602336" y="4400555"/>
            <a:ext cx="1457286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500"/>
              </a:spcAft>
              <a:buNone/>
            </a:pP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 cariotipo permite evaluar el número y la estructura de los cromosomas e identificar aneuploidías y alteraciones cromosómicas de gran tamaño. Mantiene especial utilidad cuando el fenotipo sugiere una cromosomopatía, como trisomías 21, 18 o 13, síndrome de Turner o determinados reordenamientos cromosómicos.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50B08096-AA9B-B19F-21B3-422F39397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887"/>
              </p:ext>
            </p:extLst>
          </p:nvPr>
        </p:nvGraphicFramePr>
        <p:xfrm>
          <a:off x="2364570" y="5925381"/>
          <a:ext cx="15731194" cy="41319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11686">
                  <a:extLst>
                    <a:ext uri="{9D8B030D-6E8A-4147-A177-3AD203B41FA5}">
                      <a16:colId xmlns:a16="http://schemas.microsoft.com/office/drawing/2014/main" val="2471739727"/>
                    </a:ext>
                  </a:extLst>
                </a:gridCol>
                <a:gridCol w="2625579">
                  <a:extLst>
                    <a:ext uri="{9D8B030D-6E8A-4147-A177-3AD203B41FA5}">
                      <a16:colId xmlns:a16="http://schemas.microsoft.com/office/drawing/2014/main" val="2650898282"/>
                    </a:ext>
                  </a:extLst>
                </a:gridCol>
                <a:gridCol w="3409057">
                  <a:extLst>
                    <a:ext uri="{9D8B030D-6E8A-4147-A177-3AD203B41FA5}">
                      <a16:colId xmlns:a16="http://schemas.microsoft.com/office/drawing/2014/main" val="589985029"/>
                    </a:ext>
                  </a:extLst>
                </a:gridCol>
                <a:gridCol w="2886042">
                  <a:extLst>
                    <a:ext uri="{9D8B030D-6E8A-4147-A177-3AD203B41FA5}">
                      <a16:colId xmlns:a16="http://schemas.microsoft.com/office/drawing/2014/main" val="1958823317"/>
                    </a:ext>
                  </a:extLst>
                </a:gridCol>
                <a:gridCol w="1455532">
                  <a:extLst>
                    <a:ext uri="{9D8B030D-6E8A-4147-A177-3AD203B41FA5}">
                      <a16:colId xmlns:a16="http://schemas.microsoft.com/office/drawing/2014/main" val="2130793172"/>
                    </a:ext>
                  </a:extLst>
                </a:gridCol>
                <a:gridCol w="3843298">
                  <a:extLst>
                    <a:ext uri="{9D8B030D-6E8A-4147-A177-3AD203B41FA5}">
                      <a16:colId xmlns:a16="http://schemas.microsoft.com/office/drawing/2014/main" val="3712858317"/>
                    </a:ext>
                  </a:extLst>
                </a:gridCol>
              </a:tblGrid>
              <a:tr h="1411127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CÓDIGO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NOMBRE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890"/>
                        </a:lnSpc>
                        <a:buNone/>
                      </a:pPr>
                      <a:endParaRPr lang="es-AR" sz="1600" b="0" i="0" dirty="0">
                        <a:solidFill>
                          <a:srgbClr val="00827C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PRESTACIÓN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METODOLOGÍA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TIPO DE </a:t>
                      </a:r>
                    </a:p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endParaRPr lang="es-AR" sz="1600" b="1" i="0" u="none" strike="noStrike" dirty="0">
                        <a:solidFill>
                          <a:srgbClr val="00827C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MUESTRA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TIEMPO DE 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PROMESA EN DÍAS HÁBILES 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marR="0" lvl="0" algn="ctr" rtl="0" fontAlgn="base">
                        <a:lnSpc>
                          <a:spcPts val="8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s-MX" sz="1600" b="1" i="0" u="none" strike="noStrike" cap="non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  <a:sym typeface="Arial"/>
                        </a:rPr>
                        <a:t>PRINCIPALES INDICACIONES</a:t>
                      </a:r>
                      <a:endParaRPr lang="es-AR" sz="1600" b="1" i="0" u="none" strike="noStrike" cap="none" dirty="0">
                        <a:solidFill>
                          <a:srgbClr val="00827C"/>
                        </a:solidFill>
                        <a:effectLst/>
                        <a:latin typeface="Montserrat" pitchFamily="2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401195"/>
                  </a:ext>
                </a:extLst>
              </a:tr>
              <a:tr h="80948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3561 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AR" sz="18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Cariotipo en sangre periférica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MX" sz="1800" b="0" i="0" dirty="0">
                          <a:effectLst/>
                          <a:latin typeface="Montserrat" pitchFamily="2" charset="0"/>
                        </a:rPr>
                        <a:t>Bandeo G/ análisis citogenético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SANGRE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endParaRPr lang="es-AR" sz="18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ENTERA+EDTA.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16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00"/>
                        </a:spcAft>
                        <a:buNone/>
                      </a:pPr>
                      <a:r>
                        <a:rPr lang="es-AR" sz="1800" dirty="0">
                          <a:solidFill>
                            <a:srgbClr val="1E293B"/>
                          </a:solidFill>
                          <a:effectLst/>
                          <a:latin typeface="Montserrat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Sospecha de aneuploidía asociada a cardiopatía congénita; síndrome de Turner; trisomías 21, 18 y 13; sospecha de reordenamientos cromosómicos estructurales</a:t>
                      </a:r>
                      <a:r>
                        <a:rPr lang="es-AR" sz="1900" dirty="0">
                          <a:solidFill>
                            <a:srgbClr val="1E293B"/>
                          </a:solidFill>
                          <a:effectLst/>
                          <a:latin typeface="Montserrat" pitchFamily="2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57150" marR="57150" marT="53975" marB="539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088322"/>
                  </a:ext>
                </a:extLst>
              </a:tr>
              <a:tr h="175065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MX" sz="1800" b="0" i="0" dirty="0">
                          <a:effectLst/>
                          <a:latin typeface="Montserrat" pitchFamily="2" charset="0"/>
                        </a:rPr>
                        <a:t>5582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MX" sz="1800" b="0" i="0" dirty="0">
                          <a:effectLst/>
                          <a:latin typeface="Montserrat" pitchFamily="2" charset="0"/>
                        </a:rPr>
                        <a:t>Cariotipo de alta resolución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MX" sz="1800" b="0" i="0" dirty="0">
                          <a:effectLst/>
                          <a:latin typeface="Montserrat" pitchFamily="2" charset="0"/>
                        </a:rPr>
                        <a:t>Bandeo G/ análisis citogenético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SANGRE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endParaRPr lang="es-AR" sz="18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r>
                        <a:rPr lang="es-AR" sz="18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ENTERA+EDTA.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MX" sz="1800" b="0" i="0" dirty="0">
                          <a:effectLst/>
                          <a:latin typeface="Montserrat" pitchFamily="2" charset="0"/>
                        </a:rPr>
                        <a:t>16</a:t>
                      </a:r>
                      <a:endParaRPr lang="es-AR" sz="18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00"/>
                        </a:spcAft>
                        <a:buNone/>
                      </a:pPr>
                      <a:endParaRPr lang="es-AR" sz="1000" dirty="0">
                        <a:solidFill>
                          <a:srgbClr val="1E293B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7150" marR="57150" marT="53975" marB="539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718107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567C2B4-7A1D-4AA7-BBD6-A399F783C37C}"/>
              </a:ext>
            </a:extLst>
          </p:cNvPr>
          <p:cNvSpPr txBox="1"/>
          <p:nvPr/>
        </p:nvSpPr>
        <p:spPr>
          <a:xfrm>
            <a:off x="2725271" y="600579"/>
            <a:ext cx="14612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000" b="1" dirty="0">
                <a:solidFill>
                  <a:srgbClr val="00A8A2"/>
                </a:solidFill>
                <a:latin typeface="Montserrat" pitchFamily="2" charset="0"/>
              </a:rPr>
              <a:t>2.3. Otros estudios genéticos y citogenéticos</a:t>
            </a:r>
            <a:endParaRPr lang="es-ES" sz="4000" b="1" dirty="0">
              <a:solidFill>
                <a:srgbClr val="00A8A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04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5B37E8CD-94E1-E292-9425-B6B77266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>
            <a:extLst>
              <a:ext uri="{FF2B5EF4-FFF2-40B4-BE49-F238E27FC236}">
                <a16:creationId xmlns:a16="http://schemas.microsoft.com/office/drawing/2014/main" id="{827F7E18-F063-4392-34A7-81205DBAD8E5}"/>
              </a:ext>
            </a:extLst>
          </p:cNvPr>
          <p:cNvSpPr txBox="1"/>
          <p:nvPr/>
        </p:nvSpPr>
        <p:spPr>
          <a:xfrm>
            <a:off x="2826916" y="2394510"/>
            <a:ext cx="12800746" cy="180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 análisis mediante CMA permite evaluar el genoma en forma global para detectar deleciones y duplicaciones submicroscópicas (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CNVs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) no balanceadas que pueden no ser identificables mediante un cariotipo convencional. Además, mediante la tecnología de SNP array, se detectan e informan regiones de pérdida de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heterocigosidad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 (LOH) mayores a 15Mb, mosaicismos y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triploidías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.</a:t>
            </a:r>
          </a:p>
          <a:p>
            <a:pPr algn="just"/>
            <a:endParaRPr lang="es-AR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Resulta especialmente útil ante cardiopatía congénita asociada a anomalías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extracardíacas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, alteraciones del neurodesarrollo, dismorfias o un fenotipo sindrómico sin diagnóstico definido.</a:t>
            </a:r>
          </a:p>
        </p:txBody>
      </p:sp>
      <p:sp>
        <p:nvSpPr>
          <p:cNvPr id="177" name="Google Shape;177;p25">
            <a:extLst>
              <a:ext uri="{FF2B5EF4-FFF2-40B4-BE49-F238E27FC236}">
                <a16:creationId xmlns:a16="http://schemas.microsoft.com/office/drawing/2014/main" id="{DF33EC49-72E1-D93A-BA2C-90A9FA96F084}"/>
              </a:ext>
            </a:extLst>
          </p:cNvPr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25">
            <a:extLst>
              <a:ext uri="{FF2B5EF4-FFF2-40B4-BE49-F238E27FC236}">
                <a16:creationId xmlns:a16="http://schemas.microsoft.com/office/drawing/2014/main" id="{A9F475A4-FD83-57BC-4AB3-319B0C4BF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>
            <a:extLst>
              <a:ext uri="{FF2B5EF4-FFF2-40B4-BE49-F238E27FC236}">
                <a16:creationId xmlns:a16="http://schemas.microsoft.com/office/drawing/2014/main" id="{0698263F-11EA-CF32-5AD3-7BF4C332EE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EF42D440-EC49-1643-ADEF-6AC6B1E8C130}"/>
              </a:ext>
            </a:extLst>
          </p:cNvPr>
          <p:cNvSpPr txBox="1"/>
          <p:nvPr/>
        </p:nvSpPr>
        <p:spPr>
          <a:xfrm rot="-5400000">
            <a:off x="-337861" y="1934224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175;p25">
            <a:extLst>
              <a:ext uri="{FF2B5EF4-FFF2-40B4-BE49-F238E27FC236}">
                <a16:creationId xmlns:a16="http://schemas.microsoft.com/office/drawing/2014/main" id="{9ED5BCA8-D8D0-CCCA-3F2B-F1FA4D222E2A}"/>
              </a:ext>
            </a:extLst>
          </p:cNvPr>
          <p:cNvSpPr txBox="1"/>
          <p:nvPr/>
        </p:nvSpPr>
        <p:spPr>
          <a:xfrm>
            <a:off x="2725315" y="1483185"/>
            <a:ext cx="15117011" cy="83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2.3.2. </a:t>
            </a:r>
            <a:r>
              <a:rPr lang="es-MX" sz="3600" dirty="0" err="1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Microarray</a:t>
            </a: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 cromosómico (CMA)</a:t>
            </a:r>
            <a:endParaRPr lang="es-ES" sz="4800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A6E01C23-CAD7-BE22-2F26-318782BC61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962372"/>
              </p:ext>
            </p:extLst>
          </p:nvPr>
        </p:nvGraphicFramePr>
        <p:xfrm>
          <a:off x="1139254" y="5163122"/>
          <a:ext cx="16526954" cy="538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6945575" imgH="2268519" progId="Word.Document.12">
                  <p:embed/>
                </p:oleObj>
              </mc:Choice>
              <mc:Fallback>
                <p:oleObj name="Document" r:id="rId5" imgW="6945575" imgH="2268519" progId="Word.Documen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A6E01C23-CAD7-BE22-2F26-318782BC61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9254" y="5163122"/>
                        <a:ext cx="16526954" cy="5388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C256585-A714-391E-7093-88C76395EA6E}"/>
              </a:ext>
            </a:extLst>
          </p:cNvPr>
          <p:cNvSpPr txBox="1"/>
          <p:nvPr/>
        </p:nvSpPr>
        <p:spPr>
          <a:xfrm>
            <a:off x="17754516" y="837111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2FDF70F-F292-F57C-4C54-5D5564ACE0AA}"/>
              </a:ext>
            </a:extLst>
          </p:cNvPr>
          <p:cNvSpPr txBox="1"/>
          <p:nvPr/>
        </p:nvSpPr>
        <p:spPr>
          <a:xfrm>
            <a:off x="2725271" y="600579"/>
            <a:ext cx="146124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000" b="1" dirty="0">
                <a:solidFill>
                  <a:srgbClr val="00A8A2"/>
                </a:solidFill>
                <a:latin typeface="Montserrat" pitchFamily="2" charset="0"/>
              </a:rPr>
              <a:t>2.3. Otros estudios genéticos y citogenéticos</a:t>
            </a:r>
            <a:endParaRPr lang="es-ES" sz="4000" b="1" dirty="0">
              <a:solidFill>
                <a:srgbClr val="00A8A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71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53C07130-CE6B-0F0C-FA9D-D50A98D8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ABF576E1-E283-5777-22B2-92D2AFD98A0F}"/>
              </a:ext>
            </a:extLst>
          </p:cNvPr>
          <p:cNvSpPr txBox="1"/>
          <p:nvPr/>
        </p:nvSpPr>
        <p:spPr>
          <a:xfrm>
            <a:off x="2498189" y="864660"/>
            <a:ext cx="14800350" cy="20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Cuando existe una sospecha clínica definida de un síndrome asociado a cardiopatía congénita, la técnica de MLPA permite investigar de manera dirigida deleciones o duplicaciones de gran tamaño en regiones o genes específicos. La cobertura analítica depende de las sondas incluidas en cada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probemix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 y debe considerarse el alcance para cada prestación en particular.</a:t>
            </a:r>
          </a:p>
          <a:p>
            <a:pPr lvl="0" algn="l">
              <a:lnSpc>
                <a:spcPct val="107915"/>
              </a:lnSpc>
              <a:spcAft>
                <a:spcPts val="0"/>
              </a:spcAft>
            </a:pPr>
            <a:endParaRPr lang="es-419" sz="2100" dirty="0">
              <a:solidFill>
                <a:srgbClr val="666666"/>
              </a:solidFill>
              <a:latin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FFBE3115-F4EA-FC45-2ABA-42C244C0567B}"/>
              </a:ext>
            </a:extLst>
          </p:cNvPr>
          <p:cNvSpPr/>
          <p:nvPr/>
        </p:nvSpPr>
        <p:spPr>
          <a:xfrm>
            <a:off x="-140368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875C0633-477D-706F-6C93-002C56BDD6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68436ADA-C31B-9DD7-1524-F1FFF8A970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2DCD010E-045A-5BB2-731F-2C61E73709C3}"/>
              </a:ext>
            </a:extLst>
          </p:cNvPr>
          <p:cNvSpPr txBox="1"/>
          <p:nvPr/>
        </p:nvSpPr>
        <p:spPr>
          <a:xfrm rot="-5400000">
            <a:off x="-337861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75;p25">
            <a:extLst>
              <a:ext uri="{FF2B5EF4-FFF2-40B4-BE49-F238E27FC236}">
                <a16:creationId xmlns:a16="http://schemas.microsoft.com/office/drawing/2014/main" id="{257CFA40-B46E-92E3-D1B6-0058AE1270EF}"/>
              </a:ext>
            </a:extLst>
          </p:cNvPr>
          <p:cNvSpPr txBox="1"/>
          <p:nvPr/>
        </p:nvSpPr>
        <p:spPr>
          <a:xfrm>
            <a:off x="2608457" y="166177"/>
            <a:ext cx="15117011" cy="815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2.3.3. </a:t>
            </a:r>
            <a:r>
              <a:rPr lang="es-MX" sz="3600" dirty="0" err="1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MLPAs</a:t>
            </a: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 dirigidos a síndromes con cardiopatías congénitas</a:t>
            </a:r>
            <a:endParaRPr lang="es-ES" sz="4800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75D3A1FB-B00F-1DF7-74A1-FB3EE706DE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326655"/>
              </p:ext>
            </p:extLst>
          </p:nvPr>
        </p:nvGraphicFramePr>
        <p:xfrm>
          <a:off x="2413762" y="2366899"/>
          <a:ext cx="15641638" cy="892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7135909" imgH="4429081" progId="Word.Document.12">
                  <p:embed/>
                </p:oleObj>
              </mc:Choice>
              <mc:Fallback>
                <p:oleObj name="Document" r:id="rId5" imgW="7135909" imgH="4429081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75D3A1FB-B00F-1DF7-74A1-FB3EE706DE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13762" y="2366899"/>
                        <a:ext cx="15641638" cy="8929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6531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4692D9D9-4683-A996-CE6B-68395C24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F27B6ACF-4331-3485-CCEA-BB7593A8EF70}"/>
              </a:ext>
            </a:extLst>
          </p:cNvPr>
          <p:cNvSpPr txBox="1"/>
          <p:nvPr/>
        </p:nvSpPr>
        <p:spPr>
          <a:xfrm>
            <a:off x="2677996" y="1404742"/>
            <a:ext cx="14800350" cy="20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Las </a:t>
            </a:r>
            <a:r>
              <a:rPr lang="es-AR" sz="2100" dirty="0" err="1">
                <a:solidFill>
                  <a:srgbClr val="666666"/>
                </a:solidFill>
                <a:latin typeface="Montserrat" pitchFamily="2" charset="0"/>
              </a:rPr>
              <a:t>aortopatías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 hereditarias comprenden entidades en las que existe predisposición genética a aneurisma, disección y otras alteraciones arteriales. Dentro de las tecnologías disponibles en el laboratorio, determinadas prestaciones de MLPA pueden aportar información sobre deleciones/duplicaciones en genes clínicamente relevantes, siempre dentro de la cobertura específica de cada ensayo.</a:t>
            </a:r>
          </a:p>
          <a:p>
            <a:pPr lvl="0" algn="l">
              <a:lnSpc>
                <a:spcPct val="107915"/>
              </a:lnSpc>
              <a:spcAft>
                <a:spcPts val="0"/>
              </a:spcAft>
            </a:pPr>
            <a:endParaRPr lang="es-419" sz="2100" dirty="0">
              <a:solidFill>
                <a:srgbClr val="666666"/>
              </a:solidFill>
              <a:latin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E882049F-62CB-7AFD-6373-C21613F69D6D}"/>
              </a:ext>
            </a:extLst>
          </p:cNvPr>
          <p:cNvSpPr/>
          <p:nvPr/>
        </p:nvSpPr>
        <p:spPr>
          <a:xfrm>
            <a:off x="-140368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7D2FF33C-62FB-1648-4FCF-8A4BEF036B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3434C63D-2EAB-E237-87E4-4E3FC2E39B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C6359B8D-7877-5D16-195D-18ACC32502DF}"/>
              </a:ext>
            </a:extLst>
          </p:cNvPr>
          <p:cNvSpPr txBox="1"/>
          <p:nvPr/>
        </p:nvSpPr>
        <p:spPr>
          <a:xfrm rot="-5400000">
            <a:off x="-337861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75;p25">
            <a:extLst>
              <a:ext uri="{FF2B5EF4-FFF2-40B4-BE49-F238E27FC236}">
                <a16:creationId xmlns:a16="http://schemas.microsoft.com/office/drawing/2014/main" id="{0A9E1C55-5311-91EB-D1BD-2515EF804E84}"/>
              </a:ext>
            </a:extLst>
          </p:cNvPr>
          <p:cNvSpPr txBox="1"/>
          <p:nvPr/>
        </p:nvSpPr>
        <p:spPr>
          <a:xfrm>
            <a:off x="2715308" y="573090"/>
            <a:ext cx="15420292" cy="785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2.3.4. Estudios dirigidos a </a:t>
            </a:r>
            <a:r>
              <a:rPr lang="es-MX" sz="3600" dirty="0" err="1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aortopatías</a:t>
            </a: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 hereditarias mediante MLPA</a:t>
            </a:r>
            <a:endParaRPr lang="es-ES" sz="4800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907A86A2-2803-E76A-B250-1B4FB33F73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036454"/>
              </p:ext>
            </p:extLst>
          </p:nvPr>
        </p:nvGraphicFramePr>
        <p:xfrm>
          <a:off x="2273300" y="2921000"/>
          <a:ext cx="15544800" cy="433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7260400" imgH="2026697" progId="Word.Document.12">
                  <p:embed/>
                </p:oleObj>
              </mc:Choice>
              <mc:Fallback>
                <p:oleObj name="Document" r:id="rId5" imgW="7260400" imgH="2026697" progId="Word.Documen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907A86A2-2803-E76A-B250-1B4FB33F73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73300" y="2921000"/>
                        <a:ext cx="15544800" cy="433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324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18CF1ACA-14B8-604D-F7E6-5BBD4B863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BADD8192-8E82-EA1D-48F5-783F7B5C842B}"/>
              </a:ext>
            </a:extLst>
          </p:cNvPr>
          <p:cNvSpPr txBox="1"/>
          <p:nvPr/>
        </p:nvSpPr>
        <p:spPr>
          <a:xfrm>
            <a:off x="2733253" y="1661183"/>
            <a:ext cx="14800350" cy="20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Algunas enfermedades genéticas neuromusculares y metabólicas pueden presentar compromiso cardiovascular significativo, incluyendo miocardiopatía, arritmias y trastornos de conducción. En estos escenarios, la alteración molecular puede requerir metodologías específicas complementarias, como MLPA para deleciones/duplicaciones o TP-PCR para expansiones repetitivas.</a:t>
            </a:r>
          </a:p>
          <a:p>
            <a:endParaRPr lang="es-AR" sz="2100" dirty="0">
              <a:solidFill>
                <a:srgbClr val="666666"/>
              </a:solidFill>
              <a:latin typeface="Montserrat" pitchFamily="2" charset="0"/>
            </a:endParaRPr>
          </a:p>
          <a:p>
            <a:pPr lvl="0" algn="l">
              <a:lnSpc>
                <a:spcPct val="107915"/>
              </a:lnSpc>
              <a:spcAft>
                <a:spcPts val="0"/>
              </a:spcAft>
            </a:pPr>
            <a:endParaRPr lang="es-419" sz="2100" dirty="0">
              <a:solidFill>
                <a:srgbClr val="666666"/>
              </a:solidFill>
              <a:latin typeface="Calibri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134C3EB5-A60A-4C3C-5558-CAF6A1CA7308}"/>
              </a:ext>
            </a:extLst>
          </p:cNvPr>
          <p:cNvSpPr/>
          <p:nvPr/>
        </p:nvSpPr>
        <p:spPr>
          <a:xfrm>
            <a:off x="-140368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1A28BB5D-B6D7-8E6A-3379-78F519194A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D773C57A-FF12-DB29-7D06-6078B41530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2ED4C442-B3B0-9255-A87B-B080A37F6C6F}"/>
              </a:ext>
            </a:extLst>
          </p:cNvPr>
          <p:cNvSpPr txBox="1"/>
          <p:nvPr/>
        </p:nvSpPr>
        <p:spPr>
          <a:xfrm rot="-5400000">
            <a:off x="-337861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75;p25">
            <a:extLst>
              <a:ext uri="{FF2B5EF4-FFF2-40B4-BE49-F238E27FC236}">
                <a16:creationId xmlns:a16="http://schemas.microsoft.com/office/drawing/2014/main" id="{C0E8045B-480A-C58B-61DE-BB764317C64E}"/>
              </a:ext>
            </a:extLst>
          </p:cNvPr>
          <p:cNvSpPr txBox="1"/>
          <p:nvPr/>
        </p:nvSpPr>
        <p:spPr>
          <a:xfrm>
            <a:off x="2776888" y="463664"/>
            <a:ext cx="15117011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sz="3600" dirty="0">
                <a:solidFill>
                  <a:srgbClr val="00A8A2"/>
                </a:solidFill>
                <a:latin typeface="Montserrat" pitchFamily="2" charset="0"/>
              </a:rPr>
              <a:t>2.3.5.  Estudios dirigidos de enfermedades neuromusculares y metabólicas con compromiso cardíaco</a:t>
            </a:r>
            <a:endParaRPr lang="es-ES" sz="3600" dirty="0">
              <a:solidFill>
                <a:srgbClr val="00A8A2"/>
              </a:solidFill>
              <a:latin typeface="Montserrat" pitchFamily="2" charset="0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F8A5A847-3337-6ACA-7A41-4035AE5CF5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549122"/>
              </p:ext>
            </p:extLst>
          </p:nvPr>
        </p:nvGraphicFramePr>
        <p:xfrm>
          <a:off x="2370138" y="3382963"/>
          <a:ext cx="26857325" cy="1474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12797719" imgH="6480608" progId="Word.Document.12">
                  <p:embed/>
                </p:oleObj>
              </mc:Choice>
              <mc:Fallback>
                <p:oleObj name="Document" r:id="rId5" imgW="12797719" imgH="6480608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F8A5A847-3337-6ACA-7A41-4035AE5CF5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70138" y="3382963"/>
                        <a:ext cx="26857325" cy="14749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2494926-DE8D-B147-0F30-6778DED01223}"/>
              </a:ext>
            </a:extLst>
          </p:cNvPr>
          <p:cNvSpPr txBox="1"/>
          <p:nvPr/>
        </p:nvSpPr>
        <p:spPr>
          <a:xfrm>
            <a:off x="1085850" y="169926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8979D25-93AD-6682-3D0F-245EDDBB33A4}"/>
              </a:ext>
            </a:extLst>
          </p:cNvPr>
          <p:cNvSpPr txBox="1"/>
          <p:nvPr/>
        </p:nvSpPr>
        <p:spPr>
          <a:xfrm>
            <a:off x="1085850" y="169926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97585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D42D692A-37FB-D5D2-16CE-9375668D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A9E26FE7-4F06-2BCB-BDD4-6BFD2779B02C}"/>
              </a:ext>
            </a:extLst>
          </p:cNvPr>
          <p:cNvSpPr txBox="1"/>
          <p:nvPr/>
        </p:nvSpPr>
        <p:spPr>
          <a:xfrm>
            <a:off x="2677996" y="1601967"/>
            <a:ext cx="14800350" cy="20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MX" sz="2100" dirty="0">
                <a:solidFill>
                  <a:srgbClr val="666666"/>
                </a:solidFill>
                <a:latin typeface="Montserrat" pitchFamily="2" charset="0"/>
              </a:rPr>
              <a:t>Cuando en un caso índice se identifica una variante genética clínicamente relevante asociada a una cardiopatía hereditaria, puede realizarse un estudio dirigido en familiares para determinar la presencia o ausencia de esa alteración específica. Esta estrategia de estudio permite identificar a los familiares que presentan la variante y que  podrían requerir evaluación y seguimiento cardiovascular, así como distinguir a quienes no heredaron la variante familiar estudiada.</a:t>
            </a:r>
          </a:p>
          <a:p>
            <a:pPr algn="just"/>
            <a:endParaRPr lang="es-MX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r>
              <a:rPr lang="es-MX" sz="2100" dirty="0">
                <a:solidFill>
                  <a:srgbClr val="666666"/>
                </a:solidFill>
                <a:latin typeface="Montserrat" pitchFamily="2" charset="0"/>
              </a:rPr>
              <a:t>El análisis debe dirigirse exclusivamente a la alteración previamente caracterizada en la familia y no debe interpretarse como un estudio completo del gen ni como exclusión de otras causas genéticas de cardiopatía.</a:t>
            </a:r>
          </a:p>
          <a:p>
            <a:pPr lvl="0" algn="l">
              <a:lnSpc>
                <a:spcPct val="107915"/>
              </a:lnSpc>
              <a:spcAft>
                <a:spcPts val="0"/>
              </a:spcAft>
            </a:pPr>
            <a:endParaRPr lang="es-419" sz="2100" dirty="0">
              <a:solidFill>
                <a:srgbClr val="666666"/>
              </a:solidFill>
              <a:latin typeface="Calibri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7A832192-B9F6-2E5B-6DE2-F2B7C075090C}"/>
              </a:ext>
            </a:extLst>
          </p:cNvPr>
          <p:cNvSpPr/>
          <p:nvPr/>
        </p:nvSpPr>
        <p:spPr>
          <a:xfrm>
            <a:off x="-140368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517CAA0C-2153-7AEC-0493-B93805B2E0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25DF9BF8-08A1-8CE6-5AAB-C31CDCAB32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AC5281B4-18CA-1BF2-B7D3-AD89C02703ED}"/>
              </a:ext>
            </a:extLst>
          </p:cNvPr>
          <p:cNvSpPr txBox="1"/>
          <p:nvPr/>
        </p:nvSpPr>
        <p:spPr>
          <a:xfrm rot="-5400000">
            <a:off x="-337861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175;p25">
            <a:extLst>
              <a:ext uri="{FF2B5EF4-FFF2-40B4-BE49-F238E27FC236}">
                <a16:creationId xmlns:a16="http://schemas.microsoft.com/office/drawing/2014/main" id="{F58EB3AB-FBFD-8C7A-F334-B66650C63F90}"/>
              </a:ext>
            </a:extLst>
          </p:cNvPr>
          <p:cNvSpPr txBox="1"/>
          <p:nvPr/>
        </p:nvSpPr>
        <p:spPr>
          <a:xfrm>
            <a:off x="2640150" y="265666"/>
            <a:ext cx="15117011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3600" dirty="0">
                <a:solidFill>
                  <a:srgbClr val="00A8A2"/>
                </a:solidFill>
                <a:latin typeface="Montserrat" pitchFamily="2" charset="0"/>
                <a:ea typeface="Montserrat"/>
                <a:cs typeface="Montserrat"/>
              </a:rPr>
              <a:t>2.3.6. Estudio dirigido de variantes familiares mediante secuenciación Sanger</a:t>
            </a:r>
            <a:endParaRPr lang="es-ES" sz="4800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D2BD8B6-9E53-3330-E2B0-DAC2503541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782904"/>
              </p:ext>
            </p:extLst>
          </p:nvPr>
        </p:nvGraphicFramePr>
        <p:xfrm>
          <a:off x="2147047" y="4621306"/>
          <a:ext cx="15582900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7424109" imgH="1332179" progId="Word.Document.12">
                  <p:embed/>
                </p:oleObj>
              </mc:Choice>
              <mc:Fallback>
                <p:oleObj name="Document" r:id="rId5" imgW="7424109" imgH="1332179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CD2BD8B6-9E53-3330-E2B0-DAC2503541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7047" y="4621306"/>
                        <a:ext cx="15582900" cy="278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7736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7" title="CIBIC_microscopio.jpg"/>
          <p:cNvPicPr preferRelativeResize="0"/>
          <p:nvPr/>
        </p:nvPicPr>
        <p:blipFill rotWithShape="1">
          <a:blip r:embed="rId3">
            <a:alphaModFix/>
          </a:blip>
          <a:srcRect l="13322"/>
          <a:stretch/>
        </p:blipFill>
        <p:spPr>
          <a:xfrm>
            <a:off x="1" y="0"/>
            <a:ext cx="9665449" cy="1026940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/>
          <p:nvPr/>
        </p:nvSpPr>
        <p:spPr>
          <a:xfrm>
            <a:off x="6674371" y="0"/>
            <a:ext cx="11622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27"/>
          <p:cNvCxnSpPr/>
          <p:nvPr/>
        </p:nvCxnSpPr>
        <p:spPr>
          <a:xfrm>
            <a:off x="8194957" y="1944700"/>
            <a:ext cx="78255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8" name="Google Shape;198;p27"/>
          <p:cNvSpPr txBox="1"/>
          <p:nvPr/>
        </p:nvSpPr>
        <p:spPr>
          <a:xfrm>
            <a:off x="8194949" y="2253875"/>
            <a:ext cx="9035215" cy="69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sz="4000" b="1" dirty="0">
                <a:solidFill>
                  <a:srgbClr val="FFFFFF"/>
                </a:solidFill>
                <a:latin typeface="Montserrat" pitchFamily="2" charset="0"/>
                <a:sym typeface="Montserrat"/>
              </a:rPr>
              <a:t>Evaluación de riesgo poligénico de enfermedad coronaria</a:t>
            </a:r>
            <a:endParaRPr lang="es-ES" sz="4000" b="1" dirty="0">
              <a:latin typeface="Montserrat" pitchFamily="2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sz="26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14863500" y="1279900"/>
            <a:ext cx="11385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33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0" name="Google Shape;200;p27"/>
          <p:cNvPicPr preferRelativeResize="0"/>
          <p:nvPr/>
        </p:nvPicPr>
        <p:blipFill rotWithShape="1">
          <a:blip r:embed="rId4">
            <a:alphaModFix/>
          </a:blip>
          <a:srcRect l="53461" t="23676" r="5761" b="42932"/>
          <a:stretch/>
        </p:blipFill>
        <p:spPr>
          <a:xfrm rot="-5400000">
            <a:off x="207225" y="5758238"/>
            <a:ext cx="4303949" cy="47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4477E5D8-E794-6760-46C4-355E6213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>
            <a:extLst>
              <a:ext uri="{FF2B5EF4-FFF2-40B4-BE49-F238E27FC236}">
                <a16:creationId xmlns:a16="http://schemas.microsoft.com/office/drawing/2014/main" id="{6DB5C580-AD43-C560-DE36-E37CA488489D}"/>
              </a:ext>
            </a:extLst>
          </p:cNvPr>
          <p:cNvSpPr txBox="1"/>
          <p:nvPr/>
        </p:nvSpPr>
        <p:spPr>
          <a:xfrm>
            <a:off x="3317492" y="580864"/>
            <a:ext cx="13484608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419" sz="4000" b="1" dirty="0">
                <a:solidFill>
                  <a:srgbClr val="00A8A2"/>
                </a:solidFill>
                <a:latin typeface="Montserrat" pitchFamily="2" charset="0"/>
                <a:sym typeface="Montserrat"/>
              </a:rPr>
              <a:t>Cálculo del Score de Riesgo Poligénico</a:t>
            </a:r>
            <a:r>
              <a:rPr lang="es-419" sz="4000" b="1" dirty="0">
                <a:solidFill>
                  <a:srgbClr val="00A8A2"/>
                </a:solidFill>
                <a:latin typeface="Montserrat"/>
                <a:sym typeface="Montserrat"/>
              </a:rPr>
              <a:t> para enfermedad coronaria</a:t>
            </a:r>
            <a:endParaRPr lang="es-ES" sz="4000" dirty="0">
              <a:latin typeface="Montserrat" pitchFamily="2" charset="0"/>
            </a:endParaRPr>
          </a:p>
        </p:txBody>
      </p:sp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1E18C334-568C-2407-FCB1-5E925AF3562E}"/>
              </a:ext>
            </a:extLst>
          </p:cNvPr>
          <p:cNvSpPr txBox="1"/>
          <p:nvPr/>
        </p:nvSpPr>
        <p:spPr>
          <a:xfrm>
            <a:off x="3340283" y="2075215"/>
            <a:ext cx="12289302" cy="699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La enfermedad coronaria es una enfermedad compleja en cuyo desarrollo intervienen numerosos factores genéticos, clínicos y relacionados con el estilo de vida.</a:t>
            </a:r>
            <a:r>
              <a:rPr lang="es-419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A diferencia de las enfermedades monogénicas, asociadas principalmente con variantes en un único gen, la predisposición genética a la enfermedad coronaria puede estar influida por numerosas variantes frecuentes distribuidas a lo largo del genoma. Cada una suele producir un efecto pequeño, pero su combinación puede modificar el riesgo.</a:t>
            </a:r>
          </a:p>
          <a:p>
            <a:pPr algn="just"/>
            <a:endParaRPr lang="es-419" sz="2100" b="1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  <a:p>
            <a:pPr lvl="0" algn="just">
              <a:spcBef>
                <a:spcPts val="800"/>
              </a:spcBef>
              <a:spcAft>
                <a:spcPts val="800"/>
              </a:spcAft>
            </a:pP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</a:t>
            </a:r>
            <a:r>
              <a:rPr lang="es-AR" sz="2100" b="1" dirty="0">
                <a:solidFill>
                  <a:srgbClr val="666666"/>
                </a:solidFill>
                <a:latin typeface="Montserrat" pitchFamily="2" charset="0"/>
              </a:rPr>
              <a:t> score de riesgo poligénico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, o </a:t>
            </a:r>
            <a:r>
              <a:rPr lang="es-AR" sz="2100" b="1" dirty="0">
                <a:solidFill>
                  <a:srgbClr val="666666"/>
                </a:solidFill>
                <a:latin typeface="Montserrat" pitchFamily="2" charset="0"/>
              </a:rPr>
              <a:t>PRS</a:t>
            </a: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, integra el efecto de esas variantes y permite estimar la predisposición genética de una persona en comparación con una población de referencia.</a:t>
            </a:r>
            <a:endParaRPr lang="es-AR" sz="2100" dirty="0">
              <a:solidFill>
                <a:srgbClr val="666666"/>
              </a:solidFill>
              <a:latin typeface="Montserrat" pitchFamily="2" charset="0"/>
              <a:sym typeface="Montserrat"/>
            </a:endParaRPr>
          </a:p>
          <a:p>
            <a:pPr lvl="0" algn="just">
              <a:spcBef>
                <a:spcPts val="800"/>
              </a:spcBef>
              <a:spcAft>
                <a:spcPts val="800"/>
              </a:spcAft>
            </a:pPr>
            <a:r>
              <a:rPr lang="es-AR" sz="2100" b="1" dirty="0">
                <a:solidFill>
                  <a:srgbClr val="666666"/>
                </a:solidFill>
                <a:latin typeface="Montserrat" pitchFamily="2" charset="0"/>
              </a:rPr>
              <a:t>¿Cómo se calcula el PRS?</a:t>
            </a:r>
          </a:p>
          <a:p>
            <a:pPr lvl="0" algn="just">
              <a:spcBef>
                <a:spcPts val="800"/>
              </a:spcBef>
              <a:spcAft>
                <a:spcPts val="800"/>
              </a:spcAft>
            </a:pPr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 estudio se realiza a partir de una muestra de sangre entera con EDTA, de la cual se extrae el ADN. Mediante secuenciación de nueva generación (NGS) se analiza un gran número de marcadores genéticos.</a:t>
            </a:r>
            <a:endParaRPr sz="2100" dirty="0">
              <a:solidFill>
                <a:srgbClr val="666666"/>
              </a:solidFill>
              <a:latin typeface="Montserrat" pitchFamily="2" charset="0"/>
              <a:sym typeface="Montserrat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2532BC8A-5D78-3B56-0F16-BA0D89EFB14B}"/>
              </a:ext>
            </a:extLst>
          </p:cNvPr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C65A61F5-AB3E-7BCB-228C-48BAE0978B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0F69761A-3F59-A03C-12C3-DE3E885F03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1AF46FE6-4C63-A5D8-0CCC-0DA1B19C209F}"/>
              </a:ext>
            </a:extLst>
          </p:cNvPr>
          <p:cNvSpPr txBox="1"/>
          <p:nvPr/>
        </p:nvSpPr>
        <p:spPr>
          <a:xfrm rot="-5400000">
            <a:off x="-357913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78380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F9F53553-64D9-2598-B4EA-1196A060A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>
            <a:extLst>
              <a:ext uri="{FF2B5EF4-FFF2-40B4-BE49-F238E27FC236}">
                <a16:creationId xmlns:a16="http://schemas.microsoft.com/office/drawing/2014/main" id="{28F6C361-5F29-7585-7427-2CC0D3695559}"/>
              </a:ext>
            </a:extLst>
          </p:cNvPr>
          <p:cNvSpPr txBox="1"/>
          <p:nvPr/>
        </p:nvSpPr>
        <p:spPr>
          <a:xfrm>
            <a:off x="3186212" y="668992"/>
            <a:ext cx="15101788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MX" sz="4000" b="1" dirty="0">
                <a:solidFill>
                  <a:srgbClr val="00A8A2"/>
                </a:solidFill>
                <a:latin typeface="Montserrat" pitchFamily="2" charset="0"/>
                <a:sym typeface="Montserrat"/>
              </a:rPr>
              <a:t>PRS de enfermedad coronaria en el programa </a:t>
            </a:r>
            <a:r>
              <a:rPr lang="es-MX" sz="4000" b="1" dirty="0" err="1">
                <a:solidFill>
                  <a:srgbClr val="00A8A2"/>
                </a:solidFill>
                <a:latin typeface="Montserrat" pitchFamily="2" charset="0"/>
                <a:sym typeface="Montserrat"/>
              </a:rPr>
              <a:t>Rewell</a:t>
            </a:r>
            <a:endParaRPr lang="es-MX" sz="4000" b="1" dirty="0">
              <a:solidFill>
                <a:srgbClr val="00A8A2"/>
              </a:solidFill>
              <a:latin typeface="Montserrat" pitchFamily="2" charset="0"/>
              <a:sym typeface="Montserrat"/>
            </a:endParaRPr>
          </a:p>
          <a:p>
            <a:pPr algn="just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</a:pPr>
            <a:endParaRPr lang="es-ES" sz="4800" b="1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F50E0FFB-602B-CE89-72C4-FAFA9BF3F464}"/>
              </a:ext>
            </a:extLst>
          </p:cNvPr>
          <p:cNvSpPr txBox="1"/>
          <p:nvPr/>
        </p:nvSpPr>
        <p:spPr>
          <a:xfrm>
            <a:off x="3191984" y="1579481"/>
            <a:ext cx="13575661" cy="5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07915"/>
              </a:lnSpc>
            </a:pPr>
            <a:r>
              <a:rPr lang="es-MX" sz="2100" b="1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Rewell</a:t>
            </a:r>
            <a:r>
              <a:rPr lang="es-MX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Genético </a:t>
            </a:r>
            <a:r>
              <a:rPr lang="es-MX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es un programa amplio de salud y prevención desarrollado por </a:t>
            </a:r>
            <a:r>
              <a:rPr lang="es-MX" sz="2100" b="1" dirty="0" err="1">
                <a:solidFill>
                  <a:srgbClr val="666666"/>
                </a:solidFill>
                <a:latin typeface="Montserrat" pitchFamily="2" charset="0"/>
                <a:sym typeface="Montserrat"/>
              </a:rPr>
              <a:t>Héritas</a:t>
            </a:r>
            <a:r>
              <a:rPr lang="es-MX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 que analiza diferentes características y predisposiciones  genéticas. Dentro de este programa, la evaluación cardiovascular incluye un </a:t>
            </a:r>
            <a:r>
              <a:rPr lang="es-MX" sz="2100" b="1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PRS asociado con enfermedad coronaria</a:t>
            </a:r>
            <a:r>
              <a:rPr lang="es-MX" sz="2100" dirty="0">
                <a:solidFill>
                  <a:srgbClr val="666666"/>
                </a:solidFill>
                <a:latin typeface="Montserrat" pitchFamily="2" charset="0"/>
                <a:sym typeface="Montserrat"/>
              </a:rPr>
              <a:t>, calculado a partir de aproximadamente 1.700.000 marcadores genéticos.</a:t>
            </a:r>
          </a:p>
          <a:p>
            <a:pPr algn="just">
              <a:lnSpc>
                <a:spcPct val="107915"/>
              </a:lnSpc>
            </a:pPr>
            <a:endParaRPr lang="es-MX" sz="2100" dirty="0">
              <a:solidFill>
                <a:srgbClr val="666666"/>
              </a:solidFill>
              <a:latin typeface="Montserrat" pitchFamily="2" charset="0"/>
              <a:sym typeface="Montserrat"/>
            </a:endParaRPr>
          </a:p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 informe integra el resultado genético con información clínica aportada mediante un cuestionario, como edad, sexo, tabaquismo, diabetes, hipertensión, antecedentes familiares, colesterol e índice de masa corporal. Estos datos permiten contextualizar el resultado genético dentro del perfil general de riesgo cardiovascular. Los factores clínicos y relacionados con el estilo de vida no forman parte del cálculo del PRS. Se utilizan para interpretar el resultado genético en el contexto general de la persona.</a:t>
            </a:r>
          </a:p>
          <a:p>
            <a:pPr algn="just"/>
            <a:endParaRPr lang="es-AR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r>
              <a:rPr lang="es-AR" sz="2100" dirty="0">
                <a:solidFill>
                  <a:srgbClr val="666666"/>
                </a:solidFill>
                <a:latin typeface="Montserrat" pitchFamily="2" charset="0"/>
              </a:rPr>
              <a:t>El PRS aporta información complementaria para la evaluación y estratificación del riesgo. No confirma ni descarta una enfermedad y no reemplaza la evaluación médica ni los estudios diagnósticos correspondientes.</a:t>
            </a:r>
          </a:p>
          <a:p>
            <a:pPr algn="just"/>
            <a:endParaRPr lang="es-AR" sz="2100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r>
              <a:rPr lang="es-AR" sz="2100" b="1" dirty="0">
                <a:solidFill>
                  <a:srgbClr val="666666"/>
                </a:solidFill>
                <a:latin typeface="Montserrat" pitchFamily="2" charset="0"/>
              </a:rPr>
              <a:t>Prestación asociada: </a:t>
            </a: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endParaRPr lang="es-AR" sz="2100" b="1" dirty="0">
              <a:solidFill>
                <a:srgbClr val="666666"/>
              </a:solidFill>
              <a:latin typeface="Montserrat" pitchFamily="2" charset="0"/>
            </a:endParaRPr>
          </a:p>
          <a:p>
            <a:pPr algn="just"/>
            <a:r>
              <a:rPr lang="es-AR" sz="2100" b="1">
                <a:solidFill>
                  <a:srgbClr val="666666"/>
                </a:solidFill>
                <a:latin typeface="Montserrat" pitchFamily="2" charset="0"/>
              </a:rPr>
              <a:t>Más información </a:t>
            </a:r>
            <a:r>
              <a:rPr lang="es-AR" sz="2100" b="1" dirty="0">
                <a:solidFill>
                  <a:srgbClr val="666666"/>
                </a:solidFill>
                <a:latin typeface="Montserrat" pitchFamily="2" charset="0"/>
              </a:rPr>
              <a:t>sobre el programa REWELL: </a:t>
            </a:r>
            <a:r>
              <a:rPr lang="es-AR" sz="2100" dirty="0">
                <a:solidFill>
                  <a:srgbClr val="0070C0"/>
                </a:solidFill>
                <a:latin typeface="Montserrat" pitchFamily="2" charset="0"/>
              </a:rPr>
              <a:t>https://getrewell.com/</a:t>
            </a:r>
            <a:endParaRPr lang="es-419" sz="2100" dirty="0">
              <a:solidFill>
                <a:srgbClr val="0070C0"/>
              </a:solidFill>
              <a:latin typeface="Montserrat" pitchFamily="2" charset="0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2B9E3E7B-DBB2-5F4E-1FFD-14921094AAE6}"/>
              </a:ext>
            </a:extLst>
          </p:cNvPr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F91D5303-DA18-538E-4719-44367393E0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8D8B624D-5796-97A9-44FF-29B93DF3B7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139C930A-DE10-921C-B65F-739BEB9C0759}"/>
              </a:ext>
            </a:extLst>
          </p:cNvPr>
          <p:cNvSpPr txBox="1"/>
          <p:nvPr/>
        </p:nvSpPr>
        <p:spPr>
          <a:xfrm rot="-5400000">
            <a:off x="-357913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F634434-729B-621C-114A-F554078D8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802123"/>
              </p:ext>
            </p:extLst>
          </p:nvPr>
        </p:nvGraphicFramePr>
        <p:xfrm>
          <a:off x="3271710" y="7470415"/>
          <a:ext cx="11647914" cy="17607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8150">
                  <a:extLst>
                    <a:ext uri="{9D8B030D-6E8A-4147-A177-3AD203B41FA5}">
                      <a16:colId xmlns:a16="http://schemas.microsoft.com/office/drawing/2014/main" val="2471739727"/>
                    </a:ext>
                  </a:extLst>
                </a:gridCol>
                <a:gridCol w="2525011">
                  <a:extLst>
                    <a:ext uri="{9D8B030D-6E8A-4147-A177-3AD203B41FA5}">
                      <a16:colId xmlns:a16="http://schemas.microsoft.com/office/drawing/2014/main" val="2650898282"/>
                    </a:ext>
                  </a:extLst>
                </a:gridCol>
                <a:gridCol w="3231764">
                  <a:extLst>
                    <a:ext uri="{9D8B030D-6E8A-4147-A177-3AD203B41FA5}">
                      <a16:colId xmlns:a16="http://schemas.microsoft.com/office/drawing/2014/main" val="589985029"/>
                    </a:ext>
                  </a:extLst>
                </a:gridCol>
                <a:gridCol w="2243470">
                  <a:extLst>
                    <a:ext uri="{9D8B030D-6E8A-4147-A177-3AD203B41FA5}">
                      <a16:colId xmlns:a16="http://schemas.microsoft.com/office/drawing/2014/main" val="1958823317"/>
                    </a:ext>
                  </a:extLst>
                </a:gridCol>
                <a:gridCol w="2039519">
                  <a:extLst>
                    <a:ext uri="{9D8B030D-6E8A-4147-A177-3AD203B41FA5}">
                      <a16:colId xmlns:a16="http://schemas.microsoft.com/office/drawing/2014/main" val="2130793172"/>
                    </a:ext>
                  </a:extLst>
                </a:gridCol>
              </a:tblGrid>
              <a:tr h="829409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CÓDIGO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NOMBRE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890"/>
                        </a:lnSpc>
                        <a:buNone/>
                      </a:pPr>
                      <a:endParaRPr lang="es-AR" sz="1600" b="0" i="0" dirty="0">
                        <a:solidFill>
                          <a:srgbClr val="00827C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PRESTACIÓN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METODOLOGÍA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89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TIPO DE MUESTRA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5000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TIEMPO DE 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es-AR" sz="1600" b="1" i="0" u="none" strike="noStrike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PROMESA  EN DÍAS HÁBILES</a:t>
                      </a:r>
                      <a:r>
                        <a:rPr lang="es-AR" sz="1600" b="0" i="0" dirty="0">
                          <a:solidFill>
                            <a:srgbClr val="00827C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401195"/>
                  </a:ext>
                </a:extLst>
              </a:tr>
              <a:tr h="61334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1314</a:t>
                      </a:r>
                      <a:r>
                        <a:rPr lang="es-AR" sz="16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REWELL GENÉTICO</a:t>
                      </a:r>
                      <a:r>
                        <a:rPr lang="es-AR" sz="16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SECUENCIACION NGS</a:t>
                      </a:r>
                      <a:r>
                        <a:rPr lang="es-AR" sz="16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SANGRE</a:t>
                      </a:r>
                      <a:endParaRPr lang="es-AR" sz="1600" b="0" i="0"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endParaRPr lang="es-AR" sz="1600" b="0" i="0" u="none" strike="noStrike" dirty="0">
                        <a:solidFill>
                          <a:srgbClr val="262626"/>
                        </a:solidFill>
                        <a:effectLst/>
                        <a:latin typeface="Montserrat" pitchFamily="2" charset="0"/>
                      </a:endParaRPr>
                    </a:p>
                    <a:p>
                      <a:pPr lvl="0" algn="ctr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r>
                        <a:rPr lang="es-AR" sz="1600" b="0" i="0" u="none" strike="noStrike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ENTERA+EDTA</a:t>
                      </a:r>
                      <a:r>
                        <a:rPr lang="es-AR" sz="16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1"/>
                        </a:lnSpc>
                        <a:buNone/>
                      </a:pPr>
                      <a:r>
                        <a:rPr lang="es-AR" sz="1600" b="0" i="0" u="none" strike="noStrike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40</a:t>
                      </a:r>
                      <a:r>
                        <a:rPr lang="es-AR" sz="1600" b="0" i="0" dirty="0">
                          <a:solidFill>
                            <a:srgbClr val="262626"/>
                          </a:solidFill>
                          <a:effectLst/>
                          <a:latin typeface="Montserrat" pitchFamily="2" charset="0"/>
                        </a:rPr>
                        <a:t> </a:t>
                      </a:r>
                      <a:endParaRPr lang="es-AR" sz="1600" b="0" i="0" dirty="0">
                        <a:effectLst/>
                        <a:latin typeface="Montserrat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490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678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>
          <a:extLst>
            <a:ext uri="{FF2B5EF4-FFF2-40B4-BE49-F238E27FC236}">
              <a16:creationId xmlns:a16="http://schemas.microsoft.com/office/drawing/2014/main" id="{E9707C96-D29C-247E-0B68-D4178D17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>
            <a:extLst>
              <a:ext uri="{FF2B5EF4-FFF2-40B4-BE49-F238E27FC236}">
                <a16:creationId xmlns:a16="http://schemas.microsoft.com/office/drawing/2014/main" id="{80749B03-2757-ED1D-58D9-AC9620EE1325}"/>
              </a:ext>
            </a:extLst>
          </p:cNvPr>
          <p:cNvSpPr txBox="1"/>
          <p:nvPr/>
        </p:nvSpPr>
        <p:spPr>
          <a:xfrm>
            <a:off x="3283696" y="600020"/>
            <a:ext cx="10325100" cy="17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r>
              <a:rPr lang="es-419" sz="4800" b="1" dirty="0">
                <a:solidFill>
                  <a:srgbClr val="00A8A2"/>
                </a:solidFill>
                <a:latin typeface="Montserrat" pitchFamily="2" charset="0"/>
                <a:sym typeface="Montserrat"/>
              </a:rPr>
              <a:t>4. Referencias</a:t>
            </a:r>
            <a:endParaRPr lang="es-ES" dirty="0">
              <a:latin typeface="Montserrat" pitchFamily="2" charset="0"/>
            </a:endParaRPr>
          </a:p>
          <a:p>
            <a:pPr marL="0" lvl="0" indent="0" algn="just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sz="4800" b="1" dirty="0">
              <a:solidFill>
                <a:srgbClr val="00A8A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94019B1B-0AED-618D-75DC-D47B429411F3}"/>
              </a:ext>
            </a:extLst>
          </p:cNvPr>
          <p:cNvSpPr txBox="1"/>
          <p:nvPr/>
        </p:nvSpPr>
        <p:spPr>
          <a:xfrm>
            <a:off x="3266924" y="918205"/>
            <a:ext cx="13932432" cy="58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lnSpc>
                <a:spcPct val="107915"/>
              </a:lnSpc>
            </a:pPr>
            <a:r>
              <a:rPr lang="es-AR" sz="24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Musunuru K, Hershberger RE, Day SM, et al.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Genetic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testing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inherited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cardiovascular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diseases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a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scientific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statement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from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the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American Heart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Association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</a:t>
            </a:r>
            <a:r>
              <a:rPr lang="es-AR" sz="2000" i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Circ</a:t>
            </a:r>
            <a:r>
              <a:rPr lang="es-AR" sz="2000" i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Genom </a:t>
            </a:r>
            <a:r>
              <a:rPr lang="es-AR" sz="2000" i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Precis</a:t>
            </a:r>
            <a:r>
              <a:rPr lang="es-AR" sz="2000" i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Med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2020;13(4):e000067.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doi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10.1161/HCG.0000000000000067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b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</a:b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Wilde AAM,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Semsarian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C, Márquez MF, et al.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European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Heart Rhythm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Association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/Heart Rhythm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Society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/Asia Pacific Heart Rhythm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Society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/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Latin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American Heart Rhythm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Society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expert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consensus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statement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on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the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state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of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genetic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testing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cardiac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diseases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</a:t>
            </a:r>
            <a:r>
              <a:rPr lang="es-AR" sz="2000" i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Europace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2022;24(8):1307-1367.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doi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10.1093/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europace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/euac030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b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</a:b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Pierpont ME, Brueckner M, Chung WK, et al.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Genetic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basis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congenital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heart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disease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revisited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a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scientific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statement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from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the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American Heart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Association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i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Circulation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2018;138(21):e653-e711.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doi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10.1161/CIR.0000000000000606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b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</a:b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Isselbacher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EM,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Preventza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O, Hamilton Black J III, et al. 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2022 ACC/AHA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guideline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the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diagnosis and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management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of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aortic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disease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Circulation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2022;146(24):e334-e482.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doi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10.1161/CIR.0000000000001106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b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</a:b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O’Sullivan JW, Raghavan S, Marquez-Luna C, et al.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Polygenic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risk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scores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for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cardiovascular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disease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a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scientific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statement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from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the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American Heart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Association</a:t>
            </a:r>
            <a:r>
              <a:rPr lang="es-AR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</a:t>
            </a:r>
            <a:r>
              <a:rPr lang="es-AR" sz="2000" b="1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Circulation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2022;146(8):e93-e118. </a:t>
            </a:r>
            <a:r>
              <a:rPr lang="es-AR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doi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: 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10.1161/CIR.0000000000001077</a:t>
            </a:r>
            <a:r>
              <a:rPr lang="es-AR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</a:t>
            </a:r>
            <a:endParaRPr lang="es-419" sz="2000" dirty="0">
              <a:solidFill>
                <a:schemeClr val="tx2">
                  <a:lumMod val="50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- Yasuhara J, Garg V.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Genetics of congenital heart disease: a narrative review of recent advances and clinical implications.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Transl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Pediatr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Montserrat" pitchFamily="2" charset="0"/>
              </a:rPr>
              <a:t>. 2021;10(9):2366–2386. PMCID: PMC8506053. https://pmc.ncbi.nlm.nih.gov/articles/PMC8506053/ 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endParaRPr lang="en-US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endParaRPr lang="en-US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endParaRPr lang="en-US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7915"/>
              </a:lnSpc>
            </a:pPr>
            <a:r>
              <a:rPr lang="es-419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rPr>
              <a:t>.</a:t>
            </a: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/>
              </a:solidFill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/>
              </a:solidFill>
            </a:endParaRPr>
          </a:p>
          <a:p>
            <a:pPr>
              <a:lnSpc>
                <a:spcPct val="107915"/>
              </a:lnSpc>
            </a:pPr>
            <a:endParaRPr lang="es-419" sz="2100" b="1" dirty="0">
              <a:solidFill>
                <a:schemeClr val="tx1"/>
              </a:solidFill>
            </a:endParaRPr>
          </a:p>
          <a:p>
            <a:pPr lvl="0" algn="l">
              <a:lnSpc>
                <a:spcPct val="107915"/>
              </a:lnSpc>
              <a:spcAft>
                <a:spcPts val="0"/>
              </a:spcAft>
            </a:pPr>
            <a:endParaRPr lang="es-419" sz="2100" b="1" dirty="0">
              <a:solidFill>
                <a:srgbClr val="00A8A2"/>
              </a:solidFill>
              <a:latin typeface="Montserrat"/>
              <a:ea typeface="Montserrat"/>
              <a:cs typeface="Montserrat"/>
            </a:endParaRPr>
          </a:p>
          <a:p>
            <a:pPr marL="0" lvl="0" indent="0" algn="l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s-AR" sz="2100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06F3B7B0-8F79-0574-DB69-DA379295EF9E}"/>
              </a:ext>
            </a:extLst>
          </p:cNvPr>
          <p:cNvSpPr/>
          <p:nvPr/>
        </p:nvSpPr>
        <p:spPr>
          <a:xfrm>
            <a:off x="0" y="0"/>
            <a:ext cx="2286000" cy="10287000"/>
          </a:xfrm>
          <a:prstGeom prst="rect">
            <a:avLst/>
          </a:prstGeom>
          <a:gradFill>
            <a:gsLst>
              <a:gs pos="0">
                <a:srgbClr val="00A8A2"/>
              </a:gs>
              <a:gs pos="100000">
                <a:srgbClr val="54EBD0"/>
              </a:gs>
            </a:gsLst>
            <a:lin ang="8100019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" name="Google Shape;189;p26">
            <a:extLst>
              <a:ext uri="{FF2B5EF4-FFF2-40B4-BE49-F238E27FC236}">
                <a16:creationId xmlns:a16="http://schemas.microsoft.com/office/drawing/2014/main" id="{98FF8AC2-C5BF-7974-3A2B-06160E1C22B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14520" t="46564" r="63717" b="25029"/>
          <a:stretch/>
        </p:blipFill>
        <p:spPr>
          <a:xfrm>
            <a:off x="0" y="6292250"/>
            <a:ext cx="2286001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6">
            <a:extLst>
              <a:ext uri="{FF2B5EF4-FFF2-40B4-BE49-F238E27FC236}">
                <a16:creationId xmlns:a16="http://schemas.microsoft.com/office/drawing/2014/main" id="{BCCD7011-7186-89BA-83F5-1B244980549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5400000">
            <a:off x="688924" y="3432336"/>
            <a:ext cx="1082226" cy="4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3;p16">
            <a:extLst>
              <a:ext uri="{FF2B5EF4-FFF2-40B4-BE49-F238E27FC236}">
                <a16:creationId xmlns:a16="http://schemas.microsoft.com/office/drawing/2014/main" id="{19836115-3286-51EE-E889-A200444421D9}"/>
              </a:ext>
            </a:extLst>
          </p:cNvPr>
          <p:cNvSpPr txBox="1"/>
          <p:nvPr/>
        </p:nvSpPr>
        <p:spPr>
          <a:xfrm rot="-5400000">
            <a:off x="-357913" y="1813908"/>
            <a:ext cx="318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7625" tIns="167625" rIns="167625" bIns="1676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|  </a:t>
            </a:r>
            <a:r>
              <a:rPr lang="es-419" sz="12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PORTFOLIO CARDIOPATÍAS</a:t>
            </a:r>
            <a:endParaRPr sz="12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18438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A8A2"/>
            </a:gs>
            <a:gs pos="100000">
              <a:srgbClr val="54EBD0"/>
            </a:gs>
          </a:gsLst>
          <a:lin ang="2698631" scaled="0"/>
        </a:gradFill>
        <a:effectLst/>
      </p:bgPr>
    </p:bg>
    <p:spTree>
      <p:nvGrpSpPr>
        <p:cNvPr id="1" name="Shape 294">
          <a:extLst>
            <a:ext uri="{FF2B5EF4-FFF2-40B4-BE49-F238E27FC236}">
              <a16:creationId xmlns:a16="http://schemas.microsoft.com/office/drawing/2014/main" id="{1087939B-CCCE-829C-43A9-C6518027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>
            <a:extLst>
              <a:ext uri="{FF2B5EF4-FFF2-40B4-BE49-F238E27FC236}">
                <a16:creationId xmlns:a16="http://schemas.microsoft.com/office/drawing/2014/main" id="{705F2472-3E95-DD71-4A2E-27361CBF3272}"/>
              </a:ext>
            </a:extLst>
          </p:cNvPr>
          <p:cNvSpPr txBox="1"/>
          <p:nvPr/>
        </p:nvSpPr>
        <p:spPr>
          <a:xfrm>
            <a:off x="3240000" y="2335675"/>
            <a:ext cx="9322200" cy="48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Sector: Biología Molecular 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Email: </a:t>
            </a: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pab@cibic.com.ar</a:t>
            </a:r>
            <a:endParaRPr lang="es-419" sz="2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Sector: Citogenética 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es-419" sz="21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Email: citogenetica@cibic.com.ar 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es-419" sz="21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</a:p>
          <a:p>
            <a:r>
              <a:rPr lang="es-419" sz="2100" b="1" dirty="0">
                <a:solidFill>
                  <a:schemeClr val="lt1"/>
                </a:solidFill>
              </a:rPr>
              <a:t>🌐 https://www.cibic.com.ar/  </a:t>
            </a:r>
          </a:p>
          <a:p>
            <a:r>
              <a:rPr lang="es-419" sz="2100" b="1" dirty="0">
                <a:solidFill>
                  <a:schemeClr val="lt1"/>
                </a:solidFill>
              </a:rPr>
              <a:t>📞 (0341) 486 1600</a:t>
            </a:r>
          </a:p>
          <a:p>
            <a:r>
              <a:rPr lang="es-419" sz="2100" b="1" dirty="0">
                <a:solidFill>
                  <a:schemeClr val="lt1"/>
                </a:solidFill>
              </a:rPr>
              <a:t>📩 info@cibic.com.ar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6" name="Google Shape;296;p37">
            <a:extLst>
              <a:ext uri="{FF2B5EF4-FFF2-40B4-BE49-F238E27FC236}">
                <a16:creationId xmlns:a16="http://schemas.microsoft.com/office/drawing/2014/main" id="{ACFCE876-88D8-CD6F-AAC0-565FAB24A1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492" t="46564" r="56032" b="25029"/>
          <a:stretch/>
        </p:blipFill>
        <p:spPr>
          <a:xfrm>
            <a:off x="14561625" y="6292250"/>
            <a:ext cx="3726376" cy="399475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>
            <a:extLst>
              <a:ext uri="{FF2B5EF4-FFF2-40B4-BE49-F238E27FC236}">
                <a16:creationId xmlns:a16="http://schemas.microsoft.com/office/drawing/2014/main" id="{AB19CBCD-9322-8A3E-8C8B-0E6EF7AEE357}"/>
              </a:ext>
            </a:extLst>
          </p:cNvPr>
          <p:cNvSpPr txBox="1"/>
          <p:nvPr/>
        </p:nvSpPr>
        <p:spPr>
          <a:xfrm>
            <a:off x="3240000" y="1162050"/>
            <a:ext cx="545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48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5. Contactos</a:t>
            </a:r>
            <a:endParaRPr sz="36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37">
            <a:extLst>
              <a:ext uri="{FF2B5EF4-FFF2-40B4-BE49-F238E27FC236}">
                <a16:creationId xmlns:a16="http://schemas.microsoft.com/office/drawing/2014/main" id="{71484383-DD3E-B836-44C6-48F4904F5285}"/>
              </a:ext>
            </a:extLst>
          </p:cNvPr>
          <p:cNvSpPr txBox="1"/>
          <p:nvPr/>
        </p:nvSpPr>
        <p:spPr>
          <a:xfrm>
            <a:off x="5926880" y="7772275"/>
            <a:ext cx="5376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4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54 (0341) 4861600 / </a:t>
            </a:r>
            <a:r>
              <a:rPr lang="es-419" sz="1800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info@cibic.com.ar</a:t>
            </a:r>
            <a:br>
              <a:rPr lang="es-419" sz="1800"/>
            </a:br>
            <a:r>
              <a:rPr lang="es-419" sz="1800" b="1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cibic.com.ar</a:t>
            </a:r>
            <a:endParaRPr sz="1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9" name="Google Shape;299;p37">
            <a:extLst>
              <a:ext uri="{FF2B5EF4-FFF2-40B4-BE49-F238E27FC236}">
                <a16:creationId xmlns:a16="http://schemas.microsoft.com/office/drawing/2014/main" id="{2AB0628B-274F-61BD-BFDA-00126955773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16200" y="7734175"/>
            <a:ext cx="2031544" cy="87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5721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A8A2"/>
            </a:gs>
            <a:gs pos="100000">
              <a:srgbClr val="54EBD0"/>
            </a:gs>
          </a:gsLst>
          <a:lin ang="2698631" scaled="0"/>
        </a:gra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8"/>
          <p:cNvPicPr preferRelativeResize="0"/>
          <p:nvPr/>
        </p:nvPicPr>
        <p:blipFill rotWithShape="1">
          <a:blip r:embed="rId3">
            <a:alphaModFix/>
          </a:blip>
          <a:srcRect l="8492" t="46564" r="56032" b="25029"/>
          <a:stretch/>
        </p:blipFill>
        <p:spPr>
          <a:xfrm>
            <a:off x="14561625" y="6292250"/>
            <a:ext cx="3726376" cy="399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6200" y="2268875"/>
            <a:ext cx="2846999" cy="122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6200" y="7999550"/>
            <a:ext cx="728624" cy="72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8436" y="7999549"/>
            <a:ext cx="728625" cy="7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00673" y="7999550"/>
            <a:ext cx="728624" cy="728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8"/>
          <p:cNvSpPr txBox="1"/>
          <p:nvPr/>
        </p:nvSpPr>
        <p:spPr>
          <a:xfrm>
            <a:off x="4150286" y="7999550"/>
            <a:ext cx="157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CENTROS 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ATENCIÓN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38"/>
          <p:cNvSpPr txBox="1"/>
          <p:nvPr/>
        </p:nvSpPr>
        <p:spPr>
          <a:xfrm>
            <a:off x="7045828" y="7999550"/>
            <a:ext cx="157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NUESTRO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WHATSAPP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38"/>
          <p:cNvSpPr txBox="1"/>
          <p:nvPr/>
        </p:nvSpPr>
        <p:spPr>
          <a:xfrm>
            <a:off x="9919867" y="7999550"/>
            <a:ext cx="157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EQUIPO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CIBIC</a:t>
            </a:r>
            <a:endParaRPr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0450" y="4356950"/>
            <a:ext cx="410834" cy="2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8" descr="LinkedIn logo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41616" y="4320847"/>
            <a:ext cx="360000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 txBox="1"/>
          <p:nvPr/>
        </p:nvSpPr>
        <p:spPr>
          <a:xfrm>
            <a:off x="3710446" y="4266175"/>
            <a:ext cx="269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419" sz="18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Cibic Laboratorios 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7040896" y="4262350"/>
            <a:ext cx="256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@LabCibic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38"/>
          <p:cNvSpPr txBox="1"/>
          <p:nvPr/>
        </p:nvSpPr>
        <p:spPr>
          <a:xfrm>
            <a:off x="3240005" y="4883200"/>
            <a:ext cx="5376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45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54 (0341) 4861600 / </a:t>
            </a:r>
            <a:r>
              <a:rPr lang="es-419" sz="1800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info@cibic.com.ar</a:t>
            </a:r>
            <a:br>
              <a:rPr lang="es-419" sz="1800"/>
            </a:br>
            <a:r>
              <a:rPr lang="es-419" sz="1800" b="1">
                <a:solidFill>
                  <a:srgbClr val="FFFFFF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cibic.com.ar</a:t>
            </a:r>
            <a:endParaRPr sz="1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745914-2671-4391-bdd7-192ccb5acf85" xsi:nil="true"/>
    <lcf76f155ced4ddcb4097134ff3c332f xmlns="d0e076df-627c-4f90-839b-fa9da99a306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B461544350E2E4CA8974169D590434F" ma:contentTypeVersion="12" ma:contentTypeDescription="Crear nuevo documento." ma:contentTypeScope="" ma:versionID="cffd99666fa0b907c91c495c61ab1f52">
  <xsd:schema xmlns:xsd="http://www.w3.org/2001/XMLSchema" xmlns:xs="http://www.w3.org/2001/XMLSchema" xmlns:p="http://schemas.microsoft.com/office/2006/metadata/properties" xmlns:ns2="d0e076df-627c-4f90-839b-fa9da99a3065" xmlns:ns3="0e745914-2671-4391-bdd7-192ccb5acf85" targetNamespace="http://schemas.microsoft.com/office/2006/metadata/properties" ma:root="true" ma:fieldsID="a5a3e95c7a3c23d4c3fa669ac29e9b81" ns2:_="" ns3:_="">
    <xsd:import namespace="d0e076df-627c-4f90-839b-fa9da99a3065"/>
    <xsd:import namespace="0e745914-2671-4391-bdd7-192ccb5acf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e076df-627c-4f90-839b-fa9da99a30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9556ace-e9d3-4a67-9f30-e05b2e2d8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745914-2671-4391-bdd7-192ccb5acf8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cc627b-8850-4580-ab73-a29edc93615d}" ma:internalName="TaxCatchAll" ma:showField="CatchAllData" ma:web="0e745914-2671-4391-bdd7-192ccb5acf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CF6260-0A18-425A-8C76-01DA6037A9C8}">
  <ds:schemaRefs>
    <ds:schemaRef ds:uri="0e745914-2671-4391-bdd7-192ccb5acf85"/>
    <ds:schemaRef ds:uri="d0e076df-627c-4f90-839b-fa9da99a306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F0D6B5C-BA3A-46AC-AB22-E8B24EF491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AB8ED5-D8F4-47B5-8243-DC5089D86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e076df-627c-4f90-839b-fa9da99a3065"/>
    <ds:schemaRef ds:uri="0e745914-2671-4391-bdd7-192ccb5acf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2452</Words>
  <Application>Microsoft Office PowerPoint</Application>
  <PresentationFormat>Personalizado</PresentationFormat>
  <Paragraphs>244</Paragraphs>
  <Slides>23</Slides>
  <Notes>23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Montserrat</vt:lpstr>
      <vt:lpstr>Arial</vt:lpstr>
      <vt:lpstr>Calibri</vt:lpstr>
      <vt:lpstr>Simple Light</vt:lpstr>
      <vt:lpstr>Documento de Microsoft Word</vt:lpstr>
      <vt:lpstr>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Elias</dc:creator>
  <cp:lastModifiedBy> </cp:lastModifiedBy>
  <cp:revision>503</cp:revision>
  <dcterms:modified xsi:type="dcterms:W3CDTF">2026-09-29T13:41:31Z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0x0101004B461544350E2E4CA8974169D590434F</vt:lpwstr>
  </property>
  <property fmtid="{D5CDD505-2E9C-101B-9397-08002B2CF9AE}" pid="3" name="MediaServiceImageTags">
    <vt:lpwstr/>
  </property>
</Properties>
</file>